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18" r:id="rId2"/>
    <p:sldId id="297" r:id="rId3"/>
    <p:sldId id="288" r:id="rId4"/>
    <p:sldId id="331" r:id="rId5"/>
    <p:sldId id="278" r:id="rId6"/>
    <p:sldId id="310" r:id="rId7"/>
    <p:sldId id="311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7" r:id="rId16"/>
    <p:sldId id="326" r:id="rId17"/>
    <p:sldId id="328" r:id="rId18"/>
    <p:sldId id="329" r:id="rId19"/>
    <p:sldId id="330" r:id="rId20"/>
    <p:sldId id="277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n Van Dung" initials="TVD" lastIdx="1" clrIdx="0">
    <p:extLst>
      <p:ext uri="{19B8F6BF-5375-455C-9EA6-DF929625EA0E}">
        <p15:presenceInfo xmlns:p15="http://schemas.microsoft.com/office/powerpoint/2012/main" xmlns="" userId="S-1-5-21-2513411057-2799133677-1155195593-339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59" autoAdjust="0"/>
    <p:restoredTop sz="69176" autoAdjust="0"/>
  </p:normalViewPr>
  <p:slideViewPr>
    <p:cSldViewPr snapToGrid="0">
      <p:cViewPr varScale="1">
        <p:scale>
          <a:sx n="49" d="100"/>
          <a:sy n="49" d="100"/>
        </p:scale>
        <p:origin x="-1662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0" d="100"/>
          <a:sy n="40" d="100"/>
        </p:scale>
        <p:origin x="1460" y="4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9E59A-F24F-4083-9543-5C3B03D9ECC6}" type="datetimeFigureOut">
              <a:rPr lang="fr-CA" smtClean="0"/>
              <a:pPr/>
              <a:t>2015-07-16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A8AF5-7DE9-4169-9518-943EA70624D5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3358304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pPr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11966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pPr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3566402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mtClean="0"/>
              <a:t>Chua</a:t>
            </a:r>
            <a:r>
              <a:rPr lang="en-CA" baseline="0" smtClean="0"/>
              <a:t> import dc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pPr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2628555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pPr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320583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pPr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2729782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pPr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495865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pPr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4026205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pPr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1463506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pPr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2562647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pPr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3121115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pPr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3660469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Trien</a:t>
            </a:r>
            <a:r>
              <a:rPr lang="en-US" dirty="0" smtClean="0"/>
              <a:t> </a:t>
            </a:r>
            <a:r>
              <a:rPr lang="en-US" dirty="0" err="1" smtClean="0"/>
              <a:t>khai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pPr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2433635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pPr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1028423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 smtClean="0"/>
              <a:t>Product catalogue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pPr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1336051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pPr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2377929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noProof="0" dirty="0" smtClean="0"/>
              <a:t>Our</a:t>
            </a:r>
            <a:r>
              <a:rPr lang="en-CA" b="0" baseline="0" noProof="0" dirty="0" smtClean="0"/>
              <a:t> response to those market needs and trends, as we see it at DiCentral, is our B2B platform DiSupply.</a:t>
            </a:r>
            <a:endParaRPr lang="en-CA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pPr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506735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noProof="0" dirty="0" smtClean="0"/>
              <a:t>Our</a:t>
            </a:r>
            <a:r>
              <a:rPr lang="en-CA" b="0" baseline="0" noProof="0" dirty="0" smtClean="0"/>
              <a:t> response to those market needs and trends, as we see it at DiCentral, is our B2B platform DiSupply.</a:t>
            </a:r>
            <a:endParaRPr lang="en-CA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pPr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1777299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pPr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987486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pPr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1537187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A8AF5-7DE9-4169-9518-943EA70624D5}" type="slidenum">
              <a:rPr lang="fr-CA" smtClean="0"/>
              <a:pPr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427706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FA8-62A5-4660-BCF7-80E2B0881735}" type="datetimeFigureOut">
              <a:rPr lang="fr-CA" smtClean="0"/>
              <a:pPr/>
              <a:t>2015-07-16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6A05-3B6A-4F2F-9868-395E2E10F12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530738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FA8-62A5-4660-BCF7-80E2B0881735}" type="datetimeFigureOut">
              <a:rPr lang="fr-CA" smtClean="0"/>
              <a:pPr/>
              <a:t>2015-07-16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6A05-3B6A-4F2F-9868-395E2E10F12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3782362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FA8-62A5-4660-BCF7-80E2B0881735}" type="datetimeFigureOut">
              <a:rPr lang="fr-CA" smtClean="0"/>
              <a:pPr/>
              <a:t>2015-07-16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6A05-3B6A-4F2F-9868-395E2E10F12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3581002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54" y="0"/>
            <a:ext cx="12183545" cy="6862762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10906538" y="6484062"/>
            <a:ext cx="128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 smtClean="0">
                <a:latin typeface="Segoe UI Light" panose="020B0502040204020203" pitchFamily="34" charset="0"/>
              </a:rPr>
              <a:t>www.disupply.net</a:t>
            </a:r>
            <a:endParaRPr lang="fr-CA" sz="1200" dirty="0">
              <a:latin typeface="Segoe UI Light" panose="020B0502040204020203" pitchFamily="34" charset="0"/>
            </a:endParaRPr>
          </a:p>
        </p:txBody>
      </p:sp>
      <p:pic>
        <p:nvPicPr>
          <p:cNvPr id="15" name="Picture 14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9684" y="6404191"/>
            <a:ext cx="1106170" cy="356870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8454" y="6444126"/>
            <a:ext cx="951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200" dirty="0" err="1" smtClean="0">
                <a:latin typeface="Segoe UI Light" panose="020B0502040204020203" pitchFamily="34" charset="0"/>
              </a:rPr>
              <a:t>powered</a:t>
            </a:r>
            <a:r>
              <a:rPr lang="fr-CA" sz="1200" dirty="0" smtClean="0">
                <a:latin typeface="Segoe UI Light" panose="020B0502040204020203" pitchFamily="34" charset="0"/>
              </a:rPr>
              <a:t> by</a:t>
            </a:r>
            <a:endParaRPr lang="fr-CA" sz="12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8096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54" y="0"/>
            <a:ext cx="12183545" cy="686276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906538" y="6484062"/>
            <a:ext cx="128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 smtClean="0">
                <a:latin typeface="Segoe UI Light" panose="020B0502040204020203" pitchFamily="34" charset="0"/>
              </a:rPr>
              <a:t>www.disupply.net</a:t>
            </a:r>
            <a:endParaRPr lang="fr-CA" sz="1200" dirty="0">
              <a:latin typeface="Segoe UI Light" panose="020B0502040204020203" pitchFamily="34" charset="0"/>
            </a:endParaRPr>
          </a:p>
        </p:txBody>
      </p:sp>
      <p:pic>
        <p:nvPicPr>
          <p:cNvPr id="9" name="Picture 8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9684" y="6404191"/>
            <a:ext cx="1106170" cy="35687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8454" y="6444126"/>
            <a:ext cx="951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200" dirty="0" err="1" smtClean="0">
                <a:latin typeface="Segoe UI Light" panose="020B0502040204020203" pitchFamily="34" charset="0"/>
              </a:rPr>
              <a:t>powered</a:t>
            </a:r>
            <a:r>
              <a:rPr lang="fr-CA" sz="1200" dirty="0" smtClean="0">
                <a:latin typeface="Segoe UI Light" panose="020B0502040204020203" pitchFamily="34" charset="0"/>
              </a:rPr>
              <a:t> by</a:t>
            </a:r>
            <a:endParaRPr lang="fr-CA" sz="12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8019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54" y="0"/>
            <a:ext cx="12183545" cy="686276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0906538" y="6484062"/>
            <a:ext cx="1285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200" dirty="0" smtClean="0">
                <a:latin typeface="Segoe UI Light" panose="020B0502040204020203" pitchFamily="34" charset="0"/>
              </a:rPr>
              <a:t>www.disupply.net</a:t>
            </a:r>
            <a:endParaRPr lang="fr-CA" sz="1200" dirty="0">
              <a:latin typeface="Segoe UI Light" panose="020B0502040204020203" pitchFamily="34" charset="0"/>
            </a:endParaRPr>
          </a:p>
        </p:txBody>
      </p:sp>
      <p:pic>
        <p:nvPicPr>
          <p:cNvPr id="7" name="Picture 6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9684" y="6404191"/>
            <a:ext cx="1106170" cy="35687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454" y="6444126"/>
            <a:ext cx="951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1200" dirty="0" err="1" smtClean="0">
                <a:latin typeface="Segoe UI Light" panose="020B0502040204020203" pitchFamily="34" charset="0"/>
              </a:rPr>
              <a:t>powered</a:t>
            </a:r>
            <a:r>
              <a:rPr lang="fr-CA" sz="1200" dirty="0" smtClean="0">
                <a:latin typeface="Segoe UI Light" panose="020B0502040204020203" pitchFamily="34" charset="0"/>
              </a:rPr>
              <a:t> by</a:t>
            </a:r>
            <a:endParaRPr lang="fr-CA" sz="12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8303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FA8-62A5-4660-BCF7-80E2B0881735}" type="datetimeFigureOut">
              <a:rPr lang="fr-CA" smtClean="0"/>
              <a:pPr/>
              <a:t>2015-07-16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6A05-3B6A-4F2F-9868-395E2E10F12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65657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FA8-62A5-4660-BCF7-80E2B0881735}" type="datetimeFigureOut">
              <a:rPr lang="fr-CA" smtClean="0"/>
              <a:pPr/>
              <a:t>2015-07-16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6A05-3B6A-4F2F-9868-395E2E10F12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133441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FA8-62A5-4660-BCF7-80E2B0881735}" type="datetimeFigureOut">
              <a:rPr lang="fr-CA" smtClean="0"/>
              <a:pPr/>
              <a:t>2015-07-16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6A05-3B6A-4F2F-9868-395E2E10F12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3293704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FA8-62A5-4660-BCF7-80E2B0881735}" type="datetimeFigureOut">
              <a:rPr lang="fr-CA" smtClean="0"/>
              <a:pPr/>
              <a:t>2015-07-16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6A05-3B6A-4F2F-9868-395E2E10F12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1883506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FA8-62A5-4660-BCF7-80E2B0881735}" type="datetimeFigureOut">
              <a:rPr lang="fr-CA" smtClean="0"/>
              <a:pPr/>
              <a:t>2015-07-16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6A05-3B6A-4F2F-9868-395E2E10F12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1193447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FA8-62A5-4660-BCF7-80E2B0881735}" type="datetimeFigureOut">
              <a:rPr lang="fr-CA" smtClean="0"/>
              <a:pPr/>
              <a:t>2015-07-16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6A05-3B6A-4F2F-9868-395E2E10F12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1438131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FA8-62A5-4660-BCF7-80E2B0881735}" type="datetimeFigureOut">
              <a:rPr lang="fr-CA" smtClean="0"/>
              <a:pPr/>
              <a:t>2015-07-16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6A05-3B6A-4F2F-9868-395E2E10F12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476461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26FA8-62A5-4660-BCF7-80E2B0881735}" type="datetimeFigureOut">
              <a:rPr lang="fr-CA" smtClean="0"/>
              <a:pPr/>
              <a:t>2015-07-16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06A05-3B6A-4F2F-9868-395E2E10F12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161803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26FA8-62A5-4660-BCF7-80E2B0881735}" type="datetimeFigureOut">
              <a:rPr lang="fr-CA" smtClean="0"/>
              <a:pPr/>
              <a:t>2015-07-16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06A05-3B6A-4F2F-9868-395E2E10F128}" type="slidenum">
              <a:rPr lang="fr-CA" smtClean="0"/>
              <a:pPr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xmlns="" val="9843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3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3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e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94972" y="2255809"/>
            <a:ext cx="5802055" cy="30518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17920" y="5577840"/>
            <a:ext cx="544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Univers" pitchFamily="34" charset="0"/>
              </a:rPr>
              <a:t>Training document: </a:t>
            </a:r>
            <a:r>
              <a:rPr lang="en-GB" i="1" dirty="0" smtClean="0">
                <a:latin typeface="Univers" pitchFamily="34" charset="0"/>
              </a:rPr>
              <a:t>Customer Management</a:t>
            </a:r>
            <a:endParaRPr lang="en-GB" sz="2400" i="1" dirty="0">
              <a:latin typeface="Univer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31802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10888" y="1809750"/>
            <a:ext cx="423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: </a:t>
            </a:r>
            <a:r>
              <a:rPr lang="en-US" b="1" dirty="0" smtClean="0"/>
              <a:t>~| </a:t>
            </a:r>
            <a:r>
              <a:rPr lang="en-US" b="1" dirty="0" err="1" smtClean="0"/>
              <a:t>Profile|User</a:t>
            </a:r>
            <a:r>
              <a:rPr lang="en-US" b="1" dirty="0" smtClean="0"/>
              <a:t> </a:t>
            </a:r>
            <a:r>
              <a:rPr lang="en-US" b="1" dirty="0" err="1" smtClean="0"/>
              <a:t>Permision</a:t>
            </a:r>
            <a:endParaRPr lang="en-US" b="1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787118" y="766365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</a:t>
            </a:r>
            <a:r>
              <a:rPr lang="en-US" sz="2800" dirty="0" smtClean="0"/>
              <a:t>. </a:t>
            </a:r>
            <a:r>
              <a:rPr lang="en-US" sz="2800" dirty="0" err="1"/>
              <a:t>Thiết</a:t>
            </a:r>
            <a:r>
              <a:rPr lang="en-US" sz="2800" dirty="0"/>
              <a:t> </a:t>
            </a:r>
            <a:r>
              <a:rPr lang="en-US" sz="2800" dirty="0" err="1"/>
              <a:t>lập</a:t>
            </a:r>
            <a:r>
              <a:rPr lang="en-US" sz="2800" dirty="0"/>
              <a:t> DMS </a:t>
            </a:r>
            <a:r>
              <a:rPr lang="en-US" sz="2800" dirty="0" smtClean="0"/>
              <a:t>community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30200" y="2196618"/>
            <a:ext cx="7212073" cy="425017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2" name="Line Callout 2 11"/>
          <p:cNvSpPr/>
          <p:nvPr/>
        </p:nvSpPr>
        <p:spPr>
          <a:xfrm>
            <a:off x="292304" y="2667474"/>
            <a:ext cx="1695426" cy="785409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26179"/>
              <a:gd name="adj5" fmla="val 131593"/>
              <a:gd name="adj6" fmla="val 175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10.Nhập </a:t>
            </a:r>
            <a:r>
              <a:rPr lang="en-US" sz="1200" dirty="0" err="1" smtClean="0"/>
              <a:t>cấu</a:t>
            </a:r>
            <a:r>
              <a:rPr lang="en-US" sz="1200" dirty="0" smtClean="0"/>
              <a:t> </a:t>
            </a:r>
            <a:r>
              <a:rPr lang="en-US" sz="1200" dirty="0" err="1" smtClean="0"/>
              <a:t>trúc</a:t>
            </a:r>
            <a:r>
              <a:rPr lang="en-US" sz="1200" dirty="0" smtClean="0"/>
              <a:t> </a:t>
            </a:r>
            <a:r>
              <a:rPr lang="en-US" sz="1200" dirty="0" err="1" smtClean="0"/>
              <a:t>tổ</a:t>
            </a:r>
            <a:r>
              <a:rPr lang="en-US" sz="1200" dirty="0" smtClean="0"/>
              <a:t> </a:t>
            </a:r>
            <a:r>
              <a:rPr lang="en-US" sz="1200" dirty="0" err="1" smtClean="0"/>
              <a:t>chức</a:t>
            </a:r>
            <a:r>
              <a:rPr lang="en-US" sz="1200" dirty="0" smtClean="0"/>
              <a:t> </a:t>
            </a:r>
            <a:r>
              <a:rPr lang="en-US" sz="1200" dirty="0" err="1" smtClean="0"/>
              <a:t>phân</a:t>
            </a:r>
            <a:r>
              <a:rPr lang="en-US" sz="1200" dirty="0" smtClean="0"/>
              <a:t> </a:t>
            </a:r>
            <a:r>
              <a:rPr lang="en-US" sz="1200" dirty="0" err="1" smtClean="0"/>
              <a:t>phối</a:t>
            </a:r>
            <a:r>
              <a:rPr lang="en-US" sz="1200" dirty="0" smtClean="0"/>
              <a:t>/ </a:t>
            </a:r>
            <a:r>
              <a:rPr lang="en-US" sz="1200" dirty="0" err="1" smtClean="0"/>
              <a:t>bán</a:t>
            </a:r>
            <a:r>
              <a:rPr lang="en-US" sz="1200" dirty="0" smtClean="0"/>
              <a:t> </a:t>
            </a:r>
            <a:r>
              <a:rPr lang="en-US" sz="1200" dirty="0" err="1" smtClean="0"/>
              <a:t>hàng</a:t>
            </a:r>
            <a:r>
              <a:rPr lang="en-US" sz="1200" dirty="0" smtClean="0"/>
              <a:t> (Branch, Area, Province, Group)</a:t>
            </a:r>
            <a:endParaRPr lang="en-US" sz="1200" dirty="0"/>
          </a:p>
        </p:txBody>
      </p:sp>
      <p:sp>
        <p:nvSpPr>
          <p:cNvPr id="15" name="Line Callout 2 14"/>
          <p:cNvSpPr/>
          <p:nvPr/>
        </p:nvSpPr>
        <p:spPr>
          <a:xfrm>
            <a:off x="292304" y="4785151"/>
            <a:ext cx="1695426" cy="785409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26179"/>
              <a:gd name="adj5" fmla="val 86414"/>
              <a:gd name="adj6" fmla="val 1800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11. </a:t>
            </a:r>
            <a:r>
              <a:rPr lang="en-US" sz="1200" dirty="0" err="1" smtClean="0"/>
              <a:t>Nhập</a:t>
            </a:r>
            <a:r>
              <a:rPr lang="en-US" sz="1200" dirty="0" smtClean="0"/>
              <a:t> master reason </a:t>
            </a:r>
            <a:r>
              <a:rPr lang="en-US" sz="1200" dirty="0" err="1" smtClean="0"/>
              <a:t>áp</a:t>
            </a:r>
            <a:r>
              <a:rPr lang="en-US" sz="1200" dirty="0" smtClean="0"/>
              <a:t> </a:t>
            </a:r>
            <a:r>
              <a:rPr lang="en-US" sz="1200" dirty="0" err="1" smtClean="0"/>
              <a:t>dụng</a:t>
            </a:r>
            <a:r>
              <a:rPr lang="en-US" sz="1200" dirty="0" smtClean="0"/>
              <a:t> </a:t>
            </a:r>
            <a:r>
              <a:rPr lang="en-US" sz="1200" dirty="0" err="1" smtClean="0"/>
              <a:t>cho</a:t>
            </a:r>
            <a:r>
              <a:rPr lang="en-US" sz="1200" dirty="0" smtClean="0"/>
              <a:t> </a:t>
            </a:r>
            <a:r>
              <a:rPr lang="en-US" sz="1200" dirty="0" err="1" smtClean="0"/>
              <a:t>toàn</a:t>
            </a:r>
            <a:r>
              <a:rPr lang="en-US" sz="1200" dirty="0" smtClean="0"/>
              <a:t> </a:t>
            </a:r>
            <a:r>
              <a:rPr lang="en-US" sz="1200" dirty="0" err="1" smtClean="0"/>
              <a:t>hệ</a:t>
            </a:r>
            <a:r>
              <a:rPr lang="en-US" sz="1200" dirty="0" smtClean="0"/>
              <a:t> </a:t>
            </a:r>
            <a:r>
              <a:rPr lang="en-US" sz="1200" dirty="0" err="1" smtClean="0"/>
              <a:t>thống</a:t>
            </a:r>
            <a:r>
              <a:rPr lang="en-US" sz="1200" dirty="0" smtClean="0"/>
              <a:t> </a:t>
            </a:r>
            <a:r>
              <a:rPr lang="en-US" sz="1200" dirty="0" err="1" smtClean="0"/>
              <a:t>sau</a:t>
            </a:r>
            <a:r>
              <a:rPr lang="en-US" sz="1200" dirty="0" smtClean="0"/>
              <a:t> </a:t>
            </a:r>
            <a:r>
              <a:rPr lang="en-US" sz="1200" dirty="0" err="1" smtClean="0"/>
              <a:t>này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40539326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>
          <a:xfrm>
            <a:off x="2787118" y="766365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</a:t>
            </a:r>
            <a:r>
              <a:rPr lang="en-US" sz="2800" dirty="0" smtClean="0"/>
              <a:t>. </a:t>
            </a:r>
            <a:r>
              <a:rPr lang="en-US" sz="2800" dirty="0" err="1"/>
              <a:t>Thiết</a:t>
            </a:r>
            <a:r>
              <a:rPr lang="en-US" sz="2800" dirty="0"/>
              <a:t> </a:t>
            </a:r>
            <a:r>
              <a:rPr lang="en-US" sz="2800" dirty="0" err="1"/>
              <a:t>lập</a:t>
            </a:r>
            <a:r>
              <a:rPr lang="en-US" sz="2800" dirty="0"/>
              <a:t> DMS </a:t>
            </a:r>
            <a:r>
              <a:rPr lang="en-US" sz="2800" dirty="0" smtClean="0"/>
              <a:t>community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3861" y="2074610"/>
            <a:ext cx="6143239" cy="3258544"/>
          </a:xfrm>
          <a:prstGeom prst="rect">
            <a:avLst/>
          </a:prstGeom>
          <a:ln>
            <a:solidFill>
              <a:srgbClr val="86C3EB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54786" y="2626929"/>
            <a:ext cx="6896145" cy="3723216"/>
          </a:xfrm>
          <a:prstGeom prst="rect">
            <a:avLst/>
          </a:prstGeom>
          <a:ln>
            <a:solidFill>
              <a:srgbClr val="86C3EB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77913" y="2937615"/>
            <a:ext cx="6342206" cy="3412530"/>
          </a:xfrm>
          <a:prstGeom prst="rect">
            <a:avLst/>
          </a:prstGeom>
          <a:ln>
            <a:solidFill>
              <a:srgbClr val="86C3EB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81160" y="1794292"/>
            <a:ext cx="6314489" cy="35049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3861" y="1697983"/>
            <a:ext cx="199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3784810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>
          <a:xfrm>
            <a:off x="2787118" y="766365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</a:t>
            </a:r>
            <a:r>
              <a:rPr lang="en-US" sz="2800" dirty="0" smtClean="0"/>
              <a:t>.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bước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smtClean="0"/>
              <a:t>partnership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33652" y="2342358"/>
            <a:ext cx="6540742" cy="393191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Line Callout 2 13"/>
          <p:cNvSpPr/>
          <p:nvPr/>
        </p:nvSpPr>
        <p:spPr>
          <a:xfrm>
            <a:off x="10426889" y="2554104"/>
            <a:ext cx="1574679" cy="339222"/>
          </a:xfrm>
          <a:prstGeom prst="borderCallout2">
            <a:avLst>
              <a:gd name="adj1" fmla="val 40200"/>
              <a:gd name="adj2" fmla="val 512"/>
              <a:gd name="adj3" fmla="val 41220"/>
              <a:gd name="adj4" fmla="val -21039"/>
              <a:gd name="adj5" fmla="val 253031"/>
              <a:gd name="adj6" fmla="val -831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  <a:r>
              <a:rPr lang="en-US" sz="1200" dirty="0" smtClean="0"/>
              <a:t>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“Partnership”</a:t>
            </a:r>
            <a:endParaRPr lang="en-US" sz="1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78591" y="2196618"/>
            <a:ext cx="6146315" cy="347496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Line Callout 2 15"/>
          <p:cNvSpPr/>
          <p:nvPr/>
        </p:nvSpPr>
        <p:spPr>
          <a:xfrm>
            <a:off x="202261" y="2893326"/>
            <a:ext cx="1695426" cy="533891"/>
          </a:xfrm>
          <a:prstGeom prst="borderCallout2">
            <a:avLst>
              <a:gd name="adj1" fmla="val 31958"/>
              <a:gd name="adj2" fmla="val 99491"/>
              <a:gd name="adj3" fmla="val 25601"/>
              <a:gd name="adj4" fmla="val 123764"/>
              <a:gd name="adj5" fmla="val 67300"/>
              <a:gd name="adj6" fmla="val 1816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  <a:r>
              <a:rPr lang="en-US" sz="1200" dirty="0" smtClean="0"/>
              <a:t>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Vendor/Distributor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310888" y="1809750"/>
            <a:ext cx="756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: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partnership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nhà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phối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nhà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87118" y="2665907"/>
            <a:ext cx="6396325" cy="375410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0" name="Line Callout 2 19"/>
          <p:cNvSpPr/>
          <p:nvPr/>
        </p:nvSpPr>
        <p:spPr>
          <a:xfrm>
            <a:off x="202261" y="4141461"/>
            <a:ext cx="1695426" cy="559558"/>
          </a:xfrm>
          <a:prstGeom prst="borderCallout2">
            <a:avLst>
              <a:gd name="adj1" fmla="val 31958"/>
              <a:gd name="adj2" fmla="val 99491"/>
              <a:gd name="adj3" fmla="val 28275"/>
              <a:gd name="adj4" fmla="val 121349"/>
              <a:gd name="adj5" fmla="val -26963"/>
              <a:gd name="adj6" fmla="val 2122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</a:t>
            </a:r>
            <a:r>
              <a:rPr lang="en-US" sz="1200" dirty="0" err="1" smtClean="0"/>
              <a:t>biểu</a:t>
            </a:r>
            <a:r>
              <a:rPr lang="en-US" sz="1200" dirty="0" smtClean="0"/>
              <a:t> </a:t>
            </a:r>
            <a:r>
              <a:rPr lang="en-US" sz="1200" dirty="0" err="1" smtClean="0"/>
              <a:t>tượng</a:t>
            </a:r>
            <a:r>
              <a:rPr lang="en-US" sz="1200" dirty="0" smtClean="0"/>
              <a:t> </a:t>
            </a:r>
            <a:r>
              <a:rPr lang="en-US" sz="1200" dirty="0" err="1" smtClean="0"/>
              <a:t>để</a:t>
            </a:r>
            <a:r>
              <a:rPr lang="en-US" sz="1200" dirty="0" smtClean="0"/>
              <a:t> </a:t>
            </a:r>
            <a:r>
              <a:rPr lang="en-US" sz="1200" dirty="0" err="1" smtClean="0"/>
              <a:t>thêm</a:t>
            </a:r>
            <a:r>
              <a:rPr lang="en-US" sz="1200" dirty="0" smtClean="0"/>
              <a:t> </a:t>
            </a:r>
            <a:r>
              <a:rPr lang="en-US" sz="1200" dirty="0" err="1" smtClean="0"/>
              <a:t>mớI</a:t>
            </a:r>
            <a:r>
              <a:rPr lang="en-US" sz="1200" dirty="0" smtClean="0"/>
              <a:t> Partnership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4392488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>
          <a:xfrm>
            <a:off x="2787118" y="766365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</a:t>
            </a:r>
            <a:r>
              <a:rPr lang="en-US" sz="2800" dirty="0" smtClean="0"/>
              <a:t>.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bước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smtClean="0"/>
              <a:t>partnership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00756" y="1789528"/>
            <a:ext cx="6679722" cy="461276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8" name="Line Callout 2 17"/>
          <p:cNvSpPr/>
          <p:nvPr/>
        </p:nvSpPr>
        <p:spPr>
          <a:xfrm>
            <a:off x="403861" y="2402007"/>
            <a:ext cx="1695426" cy="533891"/>
          </a:xfrm>
          <a:prstGeom prst="borderCallout2">
            <a:avLst>
              <a:gd name="adj1" fmla="val 31958"/>
              <a:gd name="adj2" fmla="val 99491"/>
              <a:gd name="adj3" fmla="val 30714"/>
              <a:gd name="adj4" fmla="val 128593"/>
              <a:gd name="adj5" fmla="val 115870"/>
              <a:gd name="adj6" fmla="val 1623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4. </a:t>
            </a:r>
            <a:r>
              <a:rPr lang="en-US" sz="1200" dirty="0" err="1" smtClean="0"/>
              <a:t>Nhập</a:t>
            </a:r>
            <a:r>
              <a:rPr lang="en-US" sz="1200" dirty="0" smtClean="0"/>
              <a:t> </a:t>
            </a:r>
            <a:r>
              <a:rPr lang="en-US" sz="1200" dirty="0" err="1" smtClean="0"/>
              <a:t>thông</a:t>
            </a:r>
            <a:r>
              <a:rPr lang="en-US" sz="1200" dirty="0" smtClean="0"/>
              <a:t> tin </a:t>
            </a:r>
            <a:r>
              <a:rPr lang="en-US" sz="1200" dirty="0" err="1" smtClean="0"/>
              <a:t>nhà</a:t>
            </a:r>
            <a:r>
              <a:rPr lang="en-US" sz="1200" dirty="0" smtClean="0"/>
              <a:t> </a:t>
            </a:r>
            <a:r>
              <a:rPr lang="en-US" sz="1200" dirty="0" err="1" smtClean="0"/>
              <a:t>phân</a:t>
            </a:r>
            <a:r>
              <a:rPr lang="en-US" sz="1200" dirty="0" smtClean="0"/>
              <a:t> </a:t>
            </a:r>
            <a:r>
              <a:rPr lang="en-US" sz="1200" dirty="0" err="1" smtClean="0"/>
              <a:t>phối</a:t>
            </a:r>
            <a:endParaRPr lang="en-US" sz="1200" dirty="0"/>
          </a:p>
        </p:txBody>
      </p:sp>
      <p:sp>
        <p:nvSpPr>
          <p:cNvPr id="21" name="Line Callout 2 20"/>
          <p:cNvSpPr/>
          <p:nvPr/>
        </p:nvSpPr>
        <p:spPr>
          <a:xfrm>
            <a:off x="403861" y="3828964"/>
            <a:ext cx="1695426" cy="533891"/>
          </a:xfrm>
          <a:prstGeom prst="borderCallout2">
            <a:avLst>
              <a:gd name="adj1" fmla="val 31958"/>
              <a:gd name="adj2" fmla="val 99491"/>
              <a:gd name="adj3" fmla="val 30714"/>
              <a:gd name="adj4" fmla="val 128593"/>
              <a:gd name="adj5" fmla="val 64744"/>
              <a:gd name="adj6" fmla="val 166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5</a:t>
            </a:r>
            <a:r>
              <a:rPr lang="en-US" sz="1200" dirty="0" smtClean="0"/>
              <a:t>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</a:t>
            </a:r>
            <a:r>
              <a:rPr lang="en-US" sz="1200" dirty="0" err="1" smtClean="0"/>
              <a:t>thông</a:t>
            </a:r>
            <a:r>
              <a:rPr lang="en-US" sz="1200" dirty="0" smtClean="0"/>
              <a:t> tin </a:t>
            </a:r>
            <a:r>
              <a:rPr lang="en-US" sz="1200" dirty="0" err="1" smtClean="0"/>
              <a:t>vùng</a:t>
            </a:r>
            <a:r>
              <a:rPr lang="en-US" sz="1200" dirty="0" smtClean="0"/>
              <a:t> </a:t>
            </a:r>
            <a:r>
              <a:rPr lang="en-US" sz="1200" dirty="0" err="1" smtClean="0"/>
              <a:t>miền</a:t>
            </a:r>
            <a:r>
              <a:rPr lang="en-US" sz="1200" dirty="0" smtClean="0"/>
              <a:t>, </a:t>
            </a:r>
            <a:r>
              <a:rPr lang="en-US" sz="1200" dirty="0" err="1" smtClean="0"/>
              <a:t>kênh</a:t>
            </a:r>
            <a:r>
              <a:rPr lang="en-US" sz="1200" dirty="0" smtClean="0"/>
              <a:t> </a:t>
            </a:r>
            <a:r>
              <a:rPr lang="en-US" sz="1200" dirty="0" err="1" smtClean="0"/>
              <a:t>bán</a:t>
            </a:r>
            <a:r>
              <a:rPr lang="en-US" sz="1200" dirty="0" smtClean="0"/>
              <a:t> </a:t>
            </a:r>
            <a:r>
              <a:rPr lang="en-US" sz="1200" dirty="0" err="1" smtClean="0"/>
              <a:t>hàng</a:t>
            </a:r>
            <a:endParaRPr lang="en-US" sz="1200" dirty="0"/>
          </a:p>
        </p:txBody>
      </p:sp>
      <p:sp>
        <p:nvSpPr>
          <p:cNvPr id="5" name="Left Brace 4"/>
          <p:cNvSpPr/>
          <p:nvPr/>
        </p:nvSpPr>
        <p:spPr>
          <a:xfrm>
            <a:off x="3166281" y="3944203"/>
            <a:ext cx="204715" cy="84616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Line Callout 2 21"/>
          <p:cNvSpPr/>
          <p:nvPr/>
        </p:nvSpPr>
        <p:spPr>
          <a:xfrm>
            <a:off x="403861" y="4537066"/>
            <a:ext cx="1695426" cy="533891"/>
          </a:xfrm>
          <a:prstGeom prst="borderCallout2">
            <a:avLst>
              <a:gd name="adj1" fmla="val 31958"/>
              <a:gd name="adj2" fmla="val 99491"/>
              <a:gd name="adj3" fmla="val 30714"/>
              <a:gd name="adj4" fmla="val 128593"/>
              <a:gd name="adj5" fmla="val 92863"/>
              <a:gd name="adj6" fmla="val 1784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6. </a:t>
            </a:r>
            <a:r>
              <a:rPr lang="en-US" sz="1200" dirty="0" err="1" smtClean="0"/>
              <a:t>Nhận</a:t>
            </a:r>
            <a:r>
              <a:rPr lang="en-US" sz="1200" dirty="0" smtClean="0"/>
              <a:t> </a:t>
            </a:r>
            <a:r>
              <a:rPr lang="en-US" sz="1200" dirty="0" err="1" smtClean="0"/>
              <a:t>hạn</a:t>
            </a:r>
            <a:r>
              <a:rPr lang="en-US" sz="1200" dirty="0" smtClean="0"/>
              <a:t> </a:t>
            </a:r>
            <a:r>
              <a:rPr lang="en-US" sz="1200" dirty="0" err="1" smtClean="0"/>
              <a:t>mức</a:t>
            </a:r>
            <a:r>
              <a:rPr lang="en-US" sz="1200" dirty="0" smtClean="0"/>
              <a:t> </a:t>
            </a:r>
            <a:r>
              <a:rPr lang="en-US" sz="1200" dirty="0" err="1" smtClean="0"/>
              <a:t>nợ</a:t>
            </a:r>
            <a:r>
              <a:rPr lang="en-US" sz="1200" dirty="0" smtClean="0"/>
              <a:t> </a:t>
            </a:r>
            <a:r>
              <a:rPr lang="en-US" sz="1200" dirty="0" err="1" smtClean="0"/>
              <a:t>cho</a:t>
            </a:r>
            <a:r>
              <a:rPr lang="en-US" sz="1200" dirty="0" smtClean="0"/>
              <a:t> </a:t>
            </a:r>
            <a:r>
              <a:rPr lang="en-US" sz="1200" dirty="0" err="1" smtClean="0"/>
              <a:t>phép</a:t>
            </a:r>
            <a:endParaRPr lang="en-US" sz="1200" dirty="0"/>
          </a:p>
        </p:txBody>
      </p:sp>
      <p:sp>
        <p:nvSpPr>
          <p:cNvPr id="23" name="Line Callout 2 22"/>
          <p:cNvSpPr/>
          <p:nvPr/>
        </p:nvSpPr>
        <p:spPr>
          <a:xfrm>
            <a:off x="9888617" y="2581400"/>
            <a:ext cx="2126599" cy="557586"/>
          </a:xfrm>
          <a:prstGeom prst="borderCallout2">
            <a:avLst>
              <a:gd name="adj1" fmla="val 40200"/>
              <a:gd name="adj2" fmla="val 512"/>
              <a:gd name="adj3" fmla="val 38383"/>
              <a:gd name="adj4" fmla="val -28706"/>
              <a:gd name="adj5" fmla="val 224402"/>
              <a:gd name="adj6" fmla="val -1269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7</a:t>
            </a:r>
            <a:r>
              <a:rPr lang="en-US" sz="1200" dirty="0" smtClean="0"/>
              <a:t>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Catalogue – </a:t>
            </a:r>
            <a:r>
              <a:rPr lang="en-US" sz="1200" dirty="0" err="1" smtClean="0"/>
              <a:t>danh</a:t>
            </a:r>
            <a:r>
              <a:rPr lang="en-US" sz="1200" dirty="0" smtClean="0"/>
              <a:t> </a:t>
            </a:r>
            <a:r>
              <a:rPr lang="en-US" sz="1200" dirty="0" err="1" smtClean="0"/>
              <a:t>muc</a:t>
            </a:r>
            <a:r>
              <a:rPr lang="en-US" sz="1200" dirty="0" smtClean="0"/>
              <a:t> </a:t>
            </a:r>
            <a:r>
              <a:rPr lang="en-US" sz="1200" dirty="0" err="1" smtClean="0"/>
              <a:t>sản</a:t>
            </a:r>
            <a:r>
              <a:rPr lang="en-US" sz="1200" dirty="0" smtClean="0"/>
              <a:t> </a:t>
            </a:r>
            <a:r>
              <a:rPr lang="en-US" sz="1200" dirty="0" err="1" smtClean="0"/>
              <a:t>phẩm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24" name="Line Callout 2 23"/>
          <p:cNvSpPr/>
          <p:nvPr/>
        </p:nvSpPr>
        <p:spPr>
          <a:xfrm>
            <a:off x="9888615" y="3308299"/>
            <a:ext cx="2126599" cy="608569"/>
          </a:xfrm>
          <a:prstGeom prst="borderCallout2">
            <a:avLst>
              <a:gd name="adj1" fmla="val 40200"/>
              <a:gd name="adj2" fmla="val 512"/>
              <a:gd name="adj3" fmla="val 41035"/>
              <a:gd name="adj4" fmla="val -28706"/>
              <a:gd name="adj5" fmla="val 431502"/>
              <a:gd name="adj6" fmla="val -112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Chọn</a:t>
            </a:r>
            <a:r>
              <a:rPr lang="en-US" sz="1200" dirty="0" smtClean="0"/>
              <a:t> “Save” </a:t>
            </a:r>
            <a:r>
              <a:rPr lang="en-US" sz="1200" dirty="0" err="1" smtClean="0"/>
              <a:t>để</a:t>
            </a:r>
            <a:r>
              <a:rPr lang="en-US" sz="1200" dirty="0" smtClean="0"/>
              <a:t> </a:t>
            </a:r>
            <a:r>
              <a:rPr lang="en-US" sz="1200" dirty="0" err="1" smtClean="0"/>
              <a:t>lưu</a:t>
            </a:r>
            <a:r>
              <a:rPr lang="en-US" sz="1200" dirty="0" smtClean="0"/>
              <a:t> </a:t>
            </a:r>
            <a:r>
              <a:rPr lang="en-US" sz="1200" dirty="0" err="1" smtClean="0"/>
              <a:t>lại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25" name="Line Callout 2 24"/>
          <p:cNvSpPr/>
          <p:nvPr/>
        </p:nvSpPr>
        <p:spPr>
          <a:xfrm>
            <a:off x="9888615" y="4089852"/>
            <a:ext cx="2126599" cy="608569"/>
          </a:xfrm>
          <a:prstGeom prst="borderCallout2">
            <a:avLst>
              <a:gd name="adj1" fmla="val 40200"/>
              <a:gd name="adj2" fmla="val 512"/>
              <a:gd name="adj3" fmla="val 41035"/>
              <a:gd name="adj4" fmla="val -27423"/>
              <a:gd name="adj5" fmla="val 312644"/>
              <a:gd name="adj6" fmla="val -941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8.Chọn “Send” </a:t>
            </a:r>
            <a:r>
              <a:rPr lang="en-US" sz="1200" dirty="0" err="1" smtClean="0"/>
              <a:t>gửi</a:t>
            </a:r>
            <a:r>
              <a:rPr lang="en-US" sz="1200" dirty="0" smtClean="0"/>
              <a:t> </a:t>
            </a:r>
            <a:r>
              <a:rPr lang="en-US" sz="1200" dirty="0" err="1" smtClean="0"/>
              <a:t>thông</a:t>
            </a:r>
            <a:r>
              <a:rPr lang="en-US" sz="1200" dirty="0" smtClean="0"/>
              <a:t> tin </a:t>
            </a:r>
            <a:r>
              <a:rPr lang="en-US" sz="1200" dirty="0" err="1" smtClean="0"/>
              <a:t>và</a:t>
            </a:r>
            <a:r>
              <a:rPr lang="en-US" sz="1200" dirty="0" smtClean="0"/>
              <a:t> </a:t>
            </a:r>
            <a:r>
              <a:rPr lang="en-US" sz="1200" dirty="0" err="1" smtClean="0"/>
              <a:t>tiếp</a:t>
            </a:r>
            <a:r>
              <a:rPr lang="en-US" sz="1200" dirty="0" smtClean="0"/>
              <a:t> </a:t>
            </a:r>
            <a:r>
              <a:rPr lang="en-US" sz="1200" dirty="0" err="1" smtClean="0"/>
              <a:t>tục</a:t>
            </a:r>
            <a:r>
              <a:rPr lang="en-US" sz="1200" dirty="0" smtClean="0"/>
              <a:t> </a:t>
            </a:r>
            <a:r>
              <a:rPr lang="en-US" sz="1200" dirty="0" err="1" smtClean="0"/>
              <a:t>quá</a:t>
            </a:r>
            <a:r>
              <a:rPr lang="en-US" sz="1200" dirty="0" smtClean="0"/>
              <a:t> </a:t>
            </a:r>
            <a:r>
              <a:rPr lang="en-US" sz="1200" dirty="0" err="1" smtClean="0"/>
              <a:t>trình</a:t>
            </a:r>
            <a:r>
              <a:rPr lang="en-US" sz="1200" dirty="0" smtClean="0"/>
              <a:t> </a:t>
            </a:r>
            <a:r>
              <a:rPr lang="en-US" sz="1200" dirty="0" err="1" smtClean="0"/>
              <a:t>tạo</a:t>
            </a:r>
            <a:r>
              <a:rPr lang="en-US" sz="1200" dirty="0" smtClean="0"/>
              <a:t> </a:t>
            </a:r>
            <a:r>
              <a:rPr lang="en-US" sz="1200" dirty="0" err="1" smtClean="0"/>
              <a:t>parnership</a:t>
            </a:r>
            <a:r>
              <a:rPr lang="en-US" sz="1200" dirty="0" smtClean="0"/>
              <a:t>  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13906" y="3815316"/>
            <a:ext cx="122982" cy="10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47116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>
          <a:xfrm>
            <a:off x="2787118" y="766365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</a:t>
            </a:r>
            <a:r>
              <a:rPr lang="en-US" sz="2800" dirty="0" smtClean="0"/>
              <a:t>.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bước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smtClean="0"/>
              <a:t>partnership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43725" y="1760999"/>
            <a:ext cx="8104550" cy="458914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0" name="Line Callout 2 19"/>
          <p:cNvSpPr/>
          <p:nvPr/>
        </p:nvSpPr>
        <p:spPr>
          <a:xfrm>
            <a:off x="10426890" y="2581400"/>
            <a:ext cx="1588326" cy="557586"/>
          </a:xfrm>
          <a:prstGeom prst="borderCallout2">
            <a:avLst>
              <a:gd name="adj1" fmla="val 40200"/>
              <a:gd name="adj2" fmla="val 512"/>
              <a:gd name="adj3" fmla="val 43278"/>
              <a:gd name="adj4" fmla="val -18438"/>
              <a:gd name="adj5" fmla="val 165658"/>
              <a:gd name="adj6" fmla="val -1552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Trang</a:t>
            </a:r>
            <a:r>
              <a:rPr lang="en-US" sz="1200" dirty="0" smtClean="0"/>
              <a:t> </a:t>
            </a:r>
            <a:r>
              <a:rPr lang="en-US" sz="1200" dirty="0" err="1" smtClean="0"/>
              <a:t>thái</a:t>
            </a:r>
            <a:r>
              <a:rPr lang="en-US" sz="1200" dirty="0" smtClean="0"/>
              <a:t> </a:t>
            </a:r>
            <a:r>
              <a:rPr lang="en-US" sz="1200" dirty="0" err="1" smtClean="0"/>
              <a:t>nhà</a:t>
            </a:r>
            <a:r>
              <a:rPr lang="en-US" sz="1200" dirty="0" smtClean="0"/>
              <a:t> </a:t>
            </a:r>
            <a:r>
              <a:rPr lang="en-US" sz="1200" dirty="0" err="1" smtClean="0"/>
              <a:t>phân</a:t>
            </a:r>
            <a:r>
              <a:rPr lang="en-US" sz="1200" dirty="0" smtClean="0"/>
              <a:t> </a:t>
            </a:r>
            <a:r>
              <a:rPr lang="en-US" sz="1200" dirty="0" err="1" smtClean="0"/>
              <a:t>phối</a:t>
            </a:r>
            <a:r>
              <a:rPr lang="en-US" sz="1200" dirty="0" smtClean="0"/>
              <a:t> </a:t>
            </a:r>
            <a:r>
              <a:rPr lang="en-US" sz="1200" dirty="0" err="1" smtClean="0"/>
              <a:t>đang</a:t>
            </a:r>
            <a:r>
              <a:rPr lang="en-US" sz="1200" dirty="0" smtClean="0"/>
              <a:t> </a:t>
            </a:r>
            <a:r>
              <a:rPr lang="en-US" sz="1200" dirty="0" err="1" smtClean="0"/>
              <a:t>chờ</a:t>
            </a:r>
            <a:r>
              <a:rPr lang="en-US" sz="1200" dirty="0"/>
              <a:t> </a:t>
            </a:r>
            <a:r>
              <a:rPr lang="en-US" sz="1200" dirty="0" err="1" smtClean="0"/>
              <a:t>kích</a:t>
            </a:r>
            <a:r>
              <a:rPr lang="en-US" sz="1200" dirty="0" smtClean="0"/>
              <a:t> </a:t>
            </a:r>
            <a:r>
              <a:rPr lang="en-US" sz="1200" dirty="0" err="1" smtClean="0"/>
              <a:t>hoạt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13731875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>
          <a:xfrm>
            <a:off x="2787118" y="766365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</a:t>
            </a:r>
            <a:r>
              <a:rPr lang="en-US" sz="2800" dirty="0" smtClean="0"/>
              <a:t>.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bước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smtClean="0"/>
              <a:t>partnership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19270" y="1741666"/>
            <a:ext cx="5276599" cy="46361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Line Callout 2 10"/>
          <p:cNvSpPr/>
          <p:nvPr/>
        </p:nvSpPr>
        <p:spPr>
          <a:xfrm>
            <a:off x="581328" y="5131559"/>
            <a:ext cx="1695426" cy="820496"/>
          </a:xfrm>
          <a:prstGeom prst="borderCallout2">
            <a:avLst>
              <a:gd name="adj1" fmla="val 60077"/>
              <a:gd name="adj2" fmla="val 97881"/>
              <a:gd name="adj3" fmla="val 61389"/>
              <a:gd name="adj4" fmla="val 142278"/>
              <a:gd name="adj5" fmla="val 39182"/>
              <a:gd name="adj6" fmla="val 159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9</a:t>
            </a:r>
            <a:r>
              <a:rPr lang="en-US" sz="1200" dirty="0" smtClean="0"/>
              <a:t>. </a:t>
            </a:r>
            <a:r>
              <a:rPr lang="en-US" sz="1200" dirty="0" err="1" smtClean="0"/>
              <a:t>Kiểm</a:t>
            </a:r>
            <a:r>
              <a:rPr lang="en-US" sz="1200" dirty="0" smtClean="0"/>
              <a:t> </a:t>
            </a:r>
            <a:r>
              <a:rPr lang="en-US" sz="1200" dirty="0" err="1" smtClean="0"/>
              <a:t>tra</a:t>
            </a:r>
            <a:r>
              <a:rPr lang="en-US" sz="1200" dirty="0" smtClean="0"/>
              <a:t> email </a:t>
            </a:r>
            <a:r>
              <a:rPr lang="en-US" sz="1200" dirty="0" err="1" smtClean="0"/>
              <a:t>và</a:t>
            </a:r>
            <a:r>
              <a:rPr lang="en-US" sz="1200" dirty="0" smtClean="0"/>
              <a:t> </a:t>
            </a:r>
            <a:r>
              <a:rPr lang="en-US" sz="1200" dirty="0" err="1"/>
              <a:t>c</a:t>
            </a:r>
            <a:r>
              <a:rPr lang="en-US" sz="1200" dirty="0" err="1" smtClean="0"/>
              <a:t>họn</a:t>
            </a:r>
            <a:r>
              <a:rPr lang="en-US" sz="1200" dirty="0" smtClean="0"/>
              <a:t> link ‘here’ </a:t>
            </a:r>
            <a:r>
              <a:rPr lang="en-US" sz="1200" dirty="0" err="1" smtClean="0"/>
              <a:t>để</a:t>
            </a:r>
            <a:r>
              <a:rPr lang="en-US" sz="1200" dirty="0" smtClean="0"/>
              <a:t> </a:t>
            </a:r>
            <a:r>
              <a:rPr lang="en-US" sz="1200" dirty="0" err="1" smtClean="0"/>
              <a:t>hoàn</a:t>
            </a:r>
            <a:r>
              <a:rPr lang="en-US" sz="1200" dirty="0" smtClean="0"/>
              <a:t> </a:t>
            </a:r>
            <a:r>
              <a:rPr lang="en-US" sz="1200" dirty="0" err="1" smtClean="0"/>
              <a:t>tất</a:t>
            </a:r>
            <a:r>
              <a:rPr lang="en-US" sz="1200" dirty="0" smtClean="0"/>
              <a:t> </a:t>
            </a:r>
            <a:r>
              <a:rPr lang="en-US" sz="1200" dirty="0" err="1" smtClean="0"/>
              <a:t>việc</a:t>
            </a:r>
            <a:r>
              <a:rPr lang="en-US" sz="1200" dirty="0" smtClean="0"/>
              <a:t> </a:t>
            </a:r>
            <a:r>
              <a:rPr lang="en-US" sz="1200" dirty="0" err="1" smtClean="0"/>
              <a:t>kích</a:t>
            </a:r>
            <a:r>
              <a:rPr lang="en-US" sz="1200" dirty="0" smtClean="0"/>
              <a:t> </a:t>
            </a:r>
            <a:r>
              <a:rPr lang="en-US" sz="1200" dirty="0" err="1" smtClean="0"/>
              <a:t>hoạt</a:t>
            </a:r>
            <a:r>
              <a:rPr lang="en-US" sz="1200" dirty="0" smtClean="0"/>
              <a:t> </a:t>
            </a:r>
            <a:r>
              <a:rPr lang="en-US" sz="1200" dirty="0" err="1" smtClean="0"/>
              <a:t>nhà</a:t>
            </a:r>
            <a:r>
              <a:rPr lang="en-US" sz="1200" dirty="0" smtClean="0"/>
              <a:t> </a:t>
            </a:r>
            <a:r>
              <a:rPr lang="en-US" sz="1200" dirty="0" err="1" smtClean="0"/>
              <a:t>phân</a:t>
            </a:r>
            <a:r>
              <a:rPr lang="en-US" sz="1200" dirty="0" smtClean="0"/>
              <a:t> </a:t>
            </a:r>
            <a:r>
              <a:rPr lang="en-US" sz="1200" dirty="0" err="1" smtClean="0"/>
              <a:t>phối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88556" y="1757848"/>
            <a:ext cx="6707093" cy="461994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5" name="Line Callout 2 14"/>
          <p:cNvSpPr/>
          <p:nvPr/>
        </p:nvSpPr>
        <p:spPr>
          <a:xfrm>
            <a:off x="11123240" y="2088107"/>
            <a:ext cx="941695" cy="450377"/>
          </a:xfrm>
          <a:prstGeom prst="borderCallout2">
            <a:avLst>
              <a:gd name="adj1" fmla="val 40200"/>
              <a:gd name="adj2" fmla="val 512"/>
              <a:gd name="adj3" fmla="val 37217"/>
              <a:gd name="adj4" fmla="val -25684"/>
              <a:gd name="adj5" fmla="val 292931"/>
              <a:gd name="adj6" fmla="val -3001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10. Chon ‘No’</a:t>
            </a:r>
            <a:endParaRPr lang="en-US" sz="1200" dirty="0"/>
          </a:p>
        </p:txBody>
      </p:sp>
      <p:sp>
        <p:nvSpPr>
          <p:cNvPr id="12" name="Line Callout 2 11"/>
          <p:cNvSpPr/>
          <p:nvPr/>
        </p:nvSpPr>
        <p:spPr>
          <a:xfrm>
            <a:off x="11305210" y="2991455"/>
            <a:ext cx="941695" cy="450377"/>
          </a:xfrm>
          <a:prstGeom prst="borderCallout2">
            <a:avLst>
              <a:gd name="adj1" fmla="val 40200"/>
              <a:gd name="adj2" fmla="val 512"/>
              <a:gd name="adj3" fmla="val 49338"/>
              <a:gd name="adj4" fmla="val -43075"/>
              <a:gd name="adj5" fmla="val 147477"/>
              <a:gd name="adj6" fmla="val -1117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11.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link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174717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>
          <a:xfrm>
            <a:off x="2787118" y="766365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</a:t>
            </a:r>
            <a:r>
              <a:rPr lang="en-US" sz="2800" dirty="0" smtClean="0"/>
              <a:t>.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bước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smtClean="0"/>
              <a:t>partnership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7220" y="2001660"/>
            <a:ext cx="8289968" cy="434848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7" name="Line Callout 2 16"/>
          <p:cNvSpPr/>
          <p:nvPr/>
        </p:nvSpPr>
        <p:spPr>
          <a:xfrm>
            <a:off x="10803807" y="1986100"/>
            <a:ext cx="1365092" cy="665317"/>
          </a:xfrm>
          <a:prstGeom prst="borderCallout2">
            <a:avLst>
              <a:gd name="adj1" fmla="val 40200"/>
              <a:gd name="adj2" fmla="val 512"/>
              <a:gd name="adj3" fmla="val 42206"/>
              <a:gd name="adj4" fmla="val -16376"/>
              <a:gd name="adj5" fmla="val 261183"/>
              <a:gd name="adj6" fmla="val -157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12. </a:t>
            </a:r>
            <a:r>
              <a:rPr lang="en-US" sz="1200" dirty="0" err="1" smtClean="0"/>
              <a:t>Nhập</a:t>
            </a:r>
            <a:r>
              <a:rPr lang="en-US" sz="1200" dirty="0" smtClean="0"/>
              <a:t> </a:t>
            </a:r>
            <a:r>
              <a:rPr lang="en-US" sz="1200" dirty="0" err="1" smtClean="0"/>
              <a:t>thông</a:t>
            </a:r>
            <a:r>
              <a:rPr lang="en-US" sz="1200" dirty="0" smtClean="0"/>
              <a:t> tin </a:t>
            </a:r>
            <a:r>
              <a:rPr lang="en-US" sz="1200" dirty="0" err="1" smtClean="0"/>
              <a:t>của</a:t>
            </a:r>
            <a:r>
              <a:rPr lang="en-US" sz="1200" dirty="0" smtClean="0"/>
              <a:t> administrator account</a:t>
            </a:r>
            <a:endParaRPr lang="en-US" sz="1200" dirty="0"/>
          </a:p>
        </p:txBody>
      </p:sp>
      <p:sp>
        <p:nvSpPr>
          <p:cNvPr id="9" name="Right Brace 8"/>
          <p:cNvSpPr/>
          <p:nvPr/>
        </p:nvSpPr>
        <p:spPr>
          <a:xfrm>
            <a:off x="8243247" y="3454514"/>
            <a:ext cx="436728" cy="15831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3616658" y="3427218"/>
            <a:ext cx="209492" cy="8188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2 20"/>
          <p:cNvSpPr/>
          <p:nvPr/>
        </p:nvSpPr>
        <p:spPr>
          <a:xfrm>
            <a:off x="233458" y="3875964"/>
            <a:ext cx="1695426" cy="370120"/>
          </a:xfrm>
          <a:prstGeom prst="borderCallout2">
            <a:avLst>
              <a:gd name="adj1" fmla="val 60077"/>
              <a:gd name="adj2" fmla="val 97881"/>
              <a:gd name="adj3" fmla="val 57702"/>
              <a:gd name="adj4" fmla="val 142278"/>
              <a:gd name="adj5" fmla="val 58781"/>
              <a:gd name="adj6" fmla="val 1896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Thông</a:t>
            </a:r>
            <a:r>
              <a:rPr lang="en-US" sz="1200" dirty="0" smtClean="0"/>
              <a:t> tin </a:t>
            </a:r>
            <a:r>
              <a:rPr lang="en-US" sz="1200" dirty="0" err="1" smtClean="0"/>
              <a:t>nhà</a:t>
            </a:r>
            <a:r>
              <a:rPr lang="en-US" sz="1200" dirty="0" smtClean="0"/>
              <a:t> </a:t>
            </a:r>
            <a:r>
              <a:rPr lang="en-US" sz="1200" dirty="0" err="1" smtClean="0"/>
              <a:t>phân</a:t>
            </a:r>
            <a:r>
              <a:rPr lang="en-US" sz="1200" dirty="0" smtClean="0"/>
              <a:t> </a:t>
            </a:r>
            <a:r>
              <a:rPr lang="en-US" sz="1200" dirty="0" err="1" smtClean="0"/>
              <a:t>phối</a:t>
            </a:r>
            <a:endParaRPr lang="en-US" sz="1200" dirty="0"/>
          </a:p>
        </p:txBody>
      </p:sp>
      <p:sp>
        <p:nvSpPr>
          <p:cNvPr id="23" name="Line Callout 2 22"/>
          <p:cNvSpPr/>
          <p:nvPr/>
        </p:nvSpPr>
        <p:spPr>
          <a:xfrm>
            <a:off x="10806338" y="4061024"/>
            <a:ext cx="1365092" cy="665317"/>
          </a:xfrm>
          <a:prstGeom prst="borderCallout2">
            <a:avLst>
              <a:gd name="adj1" fmla="val 40200"/>
              <a:gd name="adj2" fmla="val 512"/>
              <a:gd name="adj3" fmla="val 38103"/>
              <a:gd name="adj4" fmla="val -16376"/>
              <a:gd name="adj5" fmla="val 185285"/>
              <a:gd name="adj6" fmla="val -2067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13.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Save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9453586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  <p:bldP spid="10" grpId="0" animBg="1"/>
      <p:bldP spid="21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>
          <a:xfrm>
            <a:off x="2787118" y="766365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</a:t>
            </a:r>
            <a:r>
              <a:rPr lang="en-US" sz="2800" dirty="0" smtClean="0"/>
              <a:t>.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bước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smtClean="0"/>
              <a:t>partnership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98120" y="1805859"/>
            <a:ext cx="7817883" cy="446841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5" name="Line Callout 2 14"/>
          <p:cNvSpPr/>
          <p:nvPr/>
        </p:nvSpPr>
        <p:spPr>
          <a:xfrm>
            <a:off x="10447975" y="3707406"/>
            <a:ext cx="1365092" cy="665317"/>
          </a:xfrm>
          <a:prstGeom prst="borderCallout2">
            <a:avLst>
              <a:gd name="adj1" fmla="val 40200"/>
              <a:gd name="adj2" fmla="val 512"/>
              <a:gd name="adj3" fmla="val 42206"/>
              <a:gd name="adj4" fmla="val -31373"/>
              <a:gd name="adj5" fmla="val 304261"/>
              <a:gd name="adj6" fmla="val -1707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14.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‘Approve’ </a:t>
            </a:r>
            <a:r>
              <a:rPr lang="en-US" sz="1200" dirty="0" err="1" smtClean="0"/>
              <a:t>để</a:t>
            </a:r>
            <a:r>
              <a:rPr lang="en-US" sz="1200" dirty="0" smtClean="0"/>
              <a:t> </a:t>
            </a:r>
            <a:r>
              <a:rPr lang="en-US" sz="1200" dirty="0" err="1" smtClean="0"/>
              <a:t>kích</a:t>
            </a:r>
            <a:r>
              <a:rPr lang="en-US" sz="1200" dirty="0" smtClean="0"/>
              <a:t> </a:t>
            </a:r>
            <a:r>
              <a:rPr lang="en-US" sz="1200" dirty="0" err="1" smtClean="0"/>
              <a:t>hoạt</a:t>
            </a:r>
            <a:r>
              <a:rPr lang="en-US" sz="1200" dirty="0" smtClean="0"/>
              <a:t> </a:t>
            </a:r>
            <a:r>
              <a:rPr lang="en-US" sz="1200" dirty="0" err="1" smtClean="0"/>
              <a:t>parnertship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0111732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>
          <a:xfrm>
            <a:off x="2787118" y="766365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</a:t>
            </a:r>
            <a:r>
              <a:rPr lang="en-US" sz="2800" dirty="0" smtClean="0"/>
              <a:t>.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bước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smtClean="0"/>
              <a:t>partnership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87118" y="1728625"/>
            <a:ext cx="8020760" cy="443853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10888" y="1809750"/>
            <a:ext cx="199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4049" y="2715169"/>
            <a:ext cx="5883091" cy="354348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Line Callout 2 13"/>
          <p:cNvSpPr/>
          <p:nvPr/>
        </p:nvSpPr>
        <p:spPr>
          <a:xfrm>
            <a:off x="11027391" y="2060811"/>
            <a:ext cx="1164609" cy="955343"/>
          </a:xfrm>
          <a:prstGeom prst="borderCallout2">
            <a:avLst>
              <a:gd name="adj1" fmla="val 40200"/>
              <a:gd name="adj2" fmla="val 512"/>
              <a:gd name="adj3" fmla="val 40458"/>
              <a:gd name="adj4" fmla="val -20755"/>
              <a:gd name="adj5" fmla="val 163702"/>
              <a:gd name="adj6" fmla="val -236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Vendor site</a:t>
            </a:r>
            <a:r>
              <a:rPr lang="en-US" sz="1200" dirty="0" smtClean="0"/>
              <a:t>: </a:t>
            </a:r>
            <a:r>
              <a:rPr lang="en-US" sz="1200" dirty="0" err="1" smtClean="0"/>
              <a:t>Trạng</a:t>
            </a:r>
            <a:r>
              <a:rPr lang="en-US" sz="1200" dirty="0" smtClean="0"/>
              <a:t> </a:t>
            </a:r>
            <a:r>
              <a:rPr lang="en-US" sz="1200" dirty="0" err="1"/>
              <a:t>thái</a:t>
            </a:r>
            <a:r>
              <a:rPr lang="en-US" sz="1200" dirty="0"/>
              <a:t> </a:t>
            </a:r>
            <a:r>
              <a:rPr lang="en-US" sz="1200" dirty="0" err="1"/>
              <a:t>nhà</a:t>
            </a:r>
            <a:r>
              <a:rPr lang="en-US" sz="1200" dirty="0"/>
              <a:t> </a:t>
            </a:r>
            <a:r>
              <a:rPr lang="en-US" sz="1200" dirty="0" err="1"/>
              <a:t>phân</a:t>
            </a:r>
            <a:r>
              <a:rPr lang="en-US" sz="1200" dirty="0"/>
              <a:t> </a:t>
            </a:r>
            <a:r>
              <a:rPr lang="en-US" sz="1200" dirty="0" err="1"/>
              <a:t>phối</a:t>
            </a:r>
            <a:r>
              <a:rPr lang="en-US" sz="1200" dirty="0"/>
              <a:t> </a:t>
            </a:r>
            <a:r>
              <a:rPr lang="en-US" sz="1200" dirty="0" err="1"/>
              <a:t>đã</a:t>
            </a:r>
            <a:r>
              <a:rPr lang="en-US" sz="1200" dirty="0"/>
              <a:t> </a:t>
            </a:r>
            <a:r>
              <a:rPr lang="en-US" sz="1200" dirty="0" err="1"/>
              <a:t>kích</a:t>
            </a:r>
            <a:r>
              <a:rPr lang="en-US" sz="1200" dirty="0"/>
              <a:t> </a:t>
            </a:r>
            <a:r>
              <a:rPr lang="en-US" sz="1200" dirty="0" err="1"/>
              <a:t>hoạt</a:t>
            </a:r>
            <a:endParaRPr lang="en-US" sz="1200" dirty="0"/>
          </a:p>
        </p:txBody>
      </p:sp>
      <p:sp>
        <p:nvSpPr>
          <p:cNvPr id="17" name="Line Callout 2 16"/>
          <p:cNvSpPr/>
          <p:nvPr/>
        </p:nvSpPr>
        <p:spPr>
          <a:xfrm>
            <a:off x="95534" y="2715169"/>
            <a:ext cx="1120734" cy="1298168"/>
          </a:xfrm>
          <a:prstGeom prst="borderCallout2">
            <a:avLst>
              <a:gd name="adj1" fmla="val 61128"/>
              <a:gd name="adj2" fmla="val 104833"/>
              <a:gd name="adj3" fmla="val 60856"/>
              <a:gd name="adj4" fmla="val 146449"/>
              <a:gd name="adj5" fmla="val 61935"/>
              <a:gd name="adj6" fmla="val 1479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Distributor </a:t>
            </a:r>
            <a:r>
              <a:rPr lang="en-US" sz="1200" b="1" dirty="0" smtClean="0"/>
              <a:t>site</a:t>
            </a:r>
            <a:r>
              <a:rPr lang="en-US" sz="1200" dirty="0" smtClean="0"/>
              <a:t>: </a:t>
            </a:r>
            <a:r>
              <a:rPr lang="en-US" sz="1200" dirty="0" err="1" smtClean="0"/>
              <a:t>Đăng</a:t>
            </a:r>
            <a:r>
              <a:rPr lang="en-US" sz="1200" dirty="0" smtClean="0"/>
              <a:t> </a:t>
            </a:r>
            <a:r>
              <a:rPr lang="en-US" sz="1200" dirty="0" err="1" smtClean="0"/>
              <a:t>nhập</a:t>
            </a:r>
            <a:r>
              <a:rPr lang="en-US" sz="1200" dirty="0" smtClean="0"/>
              <a:t> </a:t>
            </a:r>
            <a:r>
              <a:rPr lang="en-US" sz="1200" dirty="0" err="1" smtClean="0"/>
              <a:t>hệ</a:t>
            </a:r>
            <a:r>
              <a:rPr lang="en-US" sz="1200" dirty="0" smtClean="0"/>
              <a:t> </a:t>
            </a:r>
            <a:r>
              <a:rPr lang="en-US" sz="1200" dirty="0" err="1" smtClean="0"/>
              <a:t>thống</a:t>
            </a:r>
            <a:r>
              <a:rPr lang="en-US" sz="1200" dirty="0" smtClean="0"/>
              <a:t> </a:t>
            </a:r>
            <a:r>
              <a:rPr lang="en-US" sz="1200" dirty="0" err="1" smtClean="0"/>
              <a:t>với</a:t>
            </a:r>
            <a:r>
              <a:rPr lang="en-US" sz="1200" dirty="0" smtClean="0"/>
              <a:t> distributor admin account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2996279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>
          <a:xfrm>
            <a:off x="2787118" y="766365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3</a:t>
            </a:r>
            <a:r>
              <a:rPr lang="en-US" sz="2800" dirty="0" smtClean="0"/>
              <a:t>.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bước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smtClean="0"/>
              <a:t>partnership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18056" y="1836551"/>
            <a:ext cx="6788134" cy="443772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Line Callout 2 15"/>
          <p:cNvSpPr/>
          <p:nvPr/>
        </p:nvSpPr>
        <p:spPr>
          <a:xfrm>
            <a:off x="10786937" y="1811740"/>
            <a:ext cx="1365092" cy="2168241"/>
          </a:xfrm>
          <a:prstGeom prst="borderCallout2">
            <a:avLst>
              <a:gd name="adj1" fmla="val 40200"/>
              <a:gd name="adj2" fmla="val 512"/>
              <a:gd name="adj3" fmla="val 39688"/>
              <a:gd name="adj4" fmla="val -31373"/>
              <a:gd name="adj5" fmla="val 58780"/>
              <a:gd name="adj6" fmla="val -87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Trường</a:t>
            </a:r>
            <a:r>
              <a:rPr lang="en-US" sz="1200" dirty="0" smtClean="0"/>
              <a:t> </a:t>
            </a:r>
            <a:r>
              <a:rPr lang="en-US" sz="1200" dirty="0" err="1" smtClean="0"/>
              <a:t>hợp</a:t>
            </a:r>
            <a:r>
              <a:rPr lang="en-US" sz="1200" dirty="0" smtClean="0"/>
              <a:t> </a:t>
            </a:r>
            <a:r>
              <a:rPr lang="en-US" sz="1200" dirty="0" err="1" smtClean="0"/>
              <a:t>công</a:t>
            </a:r>
            <a:r>
              <a:rPr lang="en-US" sz="1200" dirty="0" smtClean="0"/>
              <a:t> ty (Store) </a:t>
            </a:r>
            <a:r>
              <a:rPr lang="en-US" sz="1200" dirty="0" err="1" smtClean="0"/>
              <a:t>đã</a:t>
            </a:r>
            <a:r>
              <a:rPr lang="en-US" sz="1200" dirty="0" smtClean="0"/>
              <a:t> </a:t>
            </a:r>
            <a:r>
              <a:rPr lang="en-US" sz="1200" dirty="0" err="1" smtClean="0"/>
              <a:t>tham</a:t>
            </a:r>
            <a:r>
              <a:rPr lang="en-US" sz="1200" dirty="0" smtClean="0"/>
              <a:t> </a:t>
            </a:r>
            <a:r>
              <a:rPr lang="en-US" sz="1200" dirty="0" err="1" smtClean="0"/>
              <a:t>gia</a:t>
            </a:r>
            <a:r>
              <a:rPr lang="en-US" sz="1200" dirty="0" smtClean="0"/>
              <a:t> DMS community </a:t>
            </a:r>
            <a:r>
              <a:rPr lang="en-US" sz="1200" dirty="0" err="1" smtClean="0"/>
              <a:t>với</a:t>
            </a:r>
            <a:r>
              <a:rPr lang="en-US" sz="1200" dirty="0" smtClean="0"/>
              <a:t> Distributor </a:t>
            </a:r>
            <a:r>
              <a:rPr lang="en-US" sz="1200" dirty="0" err="1" smtClean="0"/>
              <a:t>và</a:t>
            </a:r>
            <a:r>
              <a:rPr lang="en-US" sz="1200" dirty="0" smtClean="0"/>
              <a:t> </a:t>
            </a:r>
            <a:r>
              <a:rPr lang="en-US" sz="1200" dirty="0" err="1" smtClean="0"/>
              <a:t>muốn</a:t>
            </a:r>
            <a:r>
              <a:rPr lang="en-US" sz="1200" dirty="0" smtClean="0"/>
              <a:t> </a:t>
            </a:r>
            <a:r>
              <a:rPr lang="en-US" sz="1200" dirty="0" err="1" smtClean="0"/>
              <a:t>tạo</a:t>
            </a:r>
            <a:r>
              <a:rPr lang="en-US" sz="1200" dirty="0" smtClean="0"/>
              <a:t> partnership </a:t>
            </a:r>
            <a:r>
              <a:rPr lang="en-US" sz="1200" dirty="0" err="1" smtClean="0"/>
              <a:t>trực</a:t>
            </a:r>
            <a:r>
              <a:rPr lang="en-US" sz="1200" dirty="0" smtClean="0"/>
              <a:t> </a:t>
            </a:r>
            <a:r>
              <a:rPr lang="en-US" sz="1200" dirty="0" err="1" smtClean="0"/>
              <a:t>tiếp</a:t>
            </a:r>
            <a:r>
              <a:rPr lang="en-US" sz="1200" dirty="0" smtClean="0"/>
              <a:t> </a:t>
            </a:r>
            <a:r>
              <a:rPr lang="en-US" sz="1200" dirty="0" err="1" smtClean="0"/>
              <a:t>với</a:t>
            </a:r>
            <a:r>
              <a:rPr lang="en-US" sz="1200" dirty="0" smtClean="0"/>
              <a:t> Vendor </a:t>
            </a:r>
            <a:r>
              <a:rPr lang="en-US" sz="1200" dirty="0" err="1" smtClean="0"/>
              <a:t>để</a:t>
            </a:r>
            <a:r>
              <a:rPr lang="en-US" sz="1200" dirty="0" smtClean="0"/>
              <a:t> </a:t>
            </a:r>
            <a:r>
              <a:rPr lang="en-US" sz="1200" dirty="0" err="1" smtClean="0"/>
              <a:t>có</a:t>
            </a:r>
            <a:r>
              <a:rPr lang="en-US" sz="1200" dirty="0" smtClean="0"/>
              <a:t> </a:t>
            </a:r>
            <a:r>
              <a:rPr lang="en-US" sz="1200" dirty="0" err="1" smtClean="0"/>
              <a:t>kênh</a:t>
            </a:r>
            <a:r>
              <a:rPr lang="en-US" sz="1200" dirty="0" smtClean="0"/>
              <a:t> </a:t>
            </a:r>
            <a:r>
              <a:rPr lang="en-US" sz="1200" dirty="0" err="1" smtClean="0"/>
              <a:t>mua</a:t>
            </a:r>
            <a:r>
              <a:rPr lang="en-US" sz="1200" dirty="0" smtClean="0"/>
              <a:t> </a:t>
            </a:r>
            <a:r>
              <a:rPr lang="en-US" sz="1200" dirty="0" err="1" smtClean="0"/>
              <a:t>hàng</a:t>
            </a:r>
            <a:r>
              <a:rPr lang="en-US" sz="1200" dirty="0" smtClean="0"/>
              <a:t> </a:t>
            </a:r>
            <a:r>
              <a:rPr lang="en-US" sz="1200" dirty="0" err="1" smtClean="0"/>
              <a:t>khác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29810" y="1723947"/>
            <a:ext cx="1991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32204" y="2911498"/>
            <a:ext cx="3652588" cy="336277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0" name="Line Callout 2 19"/>
          <p:cNvSpPr/>
          <p:nvPr/>
        </p:nvSpPr>
        <p:spPr>
          <a:xfrm>
            <a:off x="10638880" y="4858603"/>
            <a:ext cx="1365092" cy="362611"/>
          </a:xfrm>
          <a:prstGeom prst="borderCallout2">
            <a:avLst>
              <a:gd name="adj1" fmla="val 40200"/>
              <a:gd name="adj2" fmla="val 512"/>
              <a:gd name="adj3" fmla="val 39688"/>
              <a:gd name="adj4" fmla="val -31373"/>
              <a:gd name="adj5" fmla="val -253856"/>
              <a:gd name="adj6" fmla="val -158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Chon ‘Yes’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82661" y="1811740"/>
            <a:ext cx="6747190" cy="450802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1" name="Line Callout 2 20"/>
          <p:cNvSpPr/>
          <p:nvPr/>
        </p:nvSpPr>
        <p:spPr>
          <a:xfrm>
            <a:off x="107220" y="2895860"/>
            <a:ext cx="1342751" cy="543376"/>
          </a:xfrm>
          <a:prstGeom prst="borderCallout2">
            <a:avLst>
              <a:gd name="adj1" fmla="val 60077"/>
              <a:gd name="adj2" fmla="val 97881"/>
              <a:gd name="adj3" fmla="val 57702"/>
              <a:gd name="adj4" fmla="val 142278"/>
              <a:gd name="adj5" fmla="val 57442"/>
              <a:gd name="adj6" fmla="val 2011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Thông</a:t>
            </a:r>
            <a:r>
              <a:rPr lang="en-US" sz="1200" dirty="0" smtClean="0"/>
              <a:t> tin Store </a:t>
            </a:r>
            <a:r>
              <a:rPr lang="en-US" sz="1200" dirty="0" err="1" smtClean="0"/>
              <a:t>với</a:t>
            </a:r>
            <a:r>
              <a:rPr lang="en-US" sz="1200" dirty="0" smtClean="0"/>
              <a:t> </a:t>
            </a:r>
            <a:r>
              <a:rPr lang="en-US" sz="1200" dirty="0" err="1" smtClean="0"/>
              <a:t>kênh</a:t>
            </a:r>
            <a:r>
              <a:rPr lang="en-US" sz="1200" dirty="0" smtClean="0"/>
              <a:t> </a:t>
            </a:r>
            <a:r>
              <a:rPr lang="en-US" sz="1200" dirty="0" err="1" smtClean="0"/>
              <a:t>nhà</a:t>
            </a:r>
            <a:r>
              <a:rPr lang="en-US" sz="1200" dirty="0" smtClean="0"/>
              <a:t> </a:t>
            </a:r>
            <a:r>
              <a:rPr lang="en-US" sz="1200" dirty="0" err="1" smtClean="0"/>
              <a:t>phân</a:t>
            </a:r>
            <a:r>
              <a:rPr lang="en-US" sz="1200" dirty="0" smtClean="0"/>
              <a:t> </a:t>
            </a:r>
            <a:r>
              <a:rPr lang="en-US" sz="1200" dirty="0" err="1" smtClean="0"/>
              <a:t>phối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82661" y="1811740"/>
            <a:ext cx="6437567" cy="454169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3" name="Line Callout 2 22"/>
          <p:cNvSpPr/>
          <p:nvPr/>
        </p:nvSpPr>
        <p:spPr>
          <a:xfrm>
            <a:off x="113723" y="4241816"/>
            <a:ext cx="1336247" cy="616787"/>
          </a:xfrm>
          <a:prstGeom prst="borderCallout2">
            <a:avLst>
              <a:gd name="adj1" fmla="val 61128"/>
              <a:gd name="adj2" fmla="val 104833"/>
              <a:gd name="adj3" fmla="val 60856"/>
              <a:gd name="adj4" fmla="val 146449"/>
              <a:gd name="adj5" fmla="val 61935"/>
              <a:gd name="adj6" fmla="val 1479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Thông</a:t>
            </a:r>
            <a:r>
              <a:rPr lang="en-US" sz="1200" dirty="0"/>
              <a:t> tin Store </a:t>
            </a:r>
            <a:r>
              <a:rPr lang="en-US" sz="1200" dirty="0" err="1"/>
              <a:t>với</a:t>
            </a:r>
            <a:r>
              <a:rPr lang="en-US" sz="1200" dirty="0"/>
              <a:t> </a:t>
            </a:r>
            <a:r>
              <a:rPr lang="en-US" sz="1200" dirty="0" err="1"/>
              <a:t>kênh</a:t>
            </a:r>
            <a:r>
              <a:rPr lang="en-US" sz="1200" dirty="0"/>
              <a:t> </a:t>
            </a:r>
            <a:r>
              <a:rPr lang="en-US" sz="1200" dirty="0" err="1"/>
              <a:t>nhà</a:t>
            </a:r>
            <a:r>
              <a:rPr lang="en-US" sz="1200" dirty="0"/>
              <a:t> </a:t>
            </a:r>
            <a:r>
              <a:rPr lang="en-US" sz="1200" dirty="0" err="1" smtClean="0"/>
              <a:t>cung</a:t>
            </a:r>
            <a:r>
              <a:rPr lang="en-US" sz="1200" dirty="0" smtClean="0"/>
              <a:t> </a:t>
            </a:r>
            <a:r>
              <a:rPr lang="en-US" sz="1200" dirty="0" err="1" smtClean="0"/>
              <a:t>cấp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3858053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20" grpId="0" animBg="1"/>
      <p:bldP spid="21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911110" y="1761666"/>
            <a:ext cx="2691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Nội</a:t>
            </a:r>
            <a:r>
              <a:rPr lang="en-US" b="1" dirty="0" smtClean="0"/>
              <a:t> dung:</a:t>
            </a:r>
          </a:p>
          <a:p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11110" y="2600026"/>
            <a:ext cx="790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Giới</a:t>
            </a:r>
            <a:r>
              <a:rPr lang="en-US" sz="2400" dirty="0" smtClean="0"/>
              <a:t> </a:t>
            </a:r>
            <a:r>
              <a:rPr lang="en-US" sz="2400" dirty="0" err="1" smtClean="0"/>
              <a:t>thiệu</a:t>
            </a:r>
            <a:r>
              <a:rPr lang="en-US" sz="2400" dirty="0"/>
              <a:t> P</a:t>
            </a:r>
            <a:r>
              <a:rPr lang="en-US" sz="2400" dirty="0" smtClean="0"/>
              <a:t>artnership model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DiSupply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911110" y="3761460"/>
            <a:ext cx="636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bước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tạo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partnership 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911110" y="3143178"/>
            <a:ext cx="790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Thiết</a:t>
            </a:r>
            <a:r>
              <a:rPr lang="en-US" sz="2400" dirty="0" smtClean="0"/>
              <a:t> </a:t>
            </a:r>
            <a:r>
              <a:rPr lang="en-US" sz="2400" dirty="0" err="1" smtClean="0"/>
              <a:t>lập</a:t>
            </a:r>
            <a:r>
              <a:rPr lang="en-US" sz="2400" dirty="0" smtClean="0"/>
              <a:t> DMS community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4705367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462089" y="2473003"/>
            <a:ext cx="5267822" cy="1911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600" b="1" kern="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645152" y="5504688"/>
            <a:ext cx="7333487" cy="9488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" kern="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link to practice with </a:t>
            </a:r>
            <a:r>
              <a:rPr lang="en-US" sz="1000" kern="0" dirty="0" err="1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DiSupply</a:t>
            </a:r>
            <a:r>
              <a:rPr lang="en-US" sz="1000" kern="0" dirty="0" smtClean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000" b="1" kern="0" dirty="0" smtClean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http://disupply.dicentral.com.vn:8080/DiSupply/account/login</a:t>
            </a:r>
          </a:p>
        </p:txBody>
      </p:sp>
    </p:spTree>
    <p:extLst>
      <p:ext uri="{BB962C8B-B14F-4D97-AF65-F5344CB8AC3E}">
        <p14:creationId xmlns:p14="http://schemas.microsoft.com/office/powerpoint/2010/main" xmlns="" val="899585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2924905" y="749808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1. </a:t>
            </a:r>
            <a:r>
              <a:rPr lang="en-US" sz="2800" dirty="0" err="1"/>
              <a:t>Giới</a:t>
            </a:r>
            <a:r>
              <a:rPr lang="en-US" sz="2800" dirty="0"/>
              <a:t> </a:t>
            </a:r>
            <a:r>
              <a:rPr lang="en-US" sz="2800" dirty="0" err="1"/>
              <a:t>thiệu</a:t>
            </a:r>
            <a:r>
              <a:rPr lang="en-US" sz="2800" dirty="0"/>
              <a:t> Partnership model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 smtClean="0"/>
              <a:t>DiSupply</a:t>
            </a:r>
            <a:r>
              <a:rPr lang="en-US" sz="2800" dirty="0" smtClean="0"/>
              <a:t>  </a:t>
            </a:r>
            <a:endParaRPr lang="en-US" sz="2800" dirty="0"/>
          </a:p>
        </p:txBody>
      </p:sp>
      <p:pic>
        <p:nvPicPr>
          <p:cNvPr id="16" name="Picture 15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02344" y="1767015"/>
            <a:ext cx="5974409" cy="450680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9692557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2924905" y="749808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</a:t>
            </a:r>
            <a:r>
              <a:rPr lang="en-US" sz="2800" dirty="0" smtClean="0"/>
              <a:t>. </a:t>
            </a:r>
            <a:r>
              <a:rPr lang="en-US" sz="2800" dirty="0" err="1"/>
              <a:t>Thiết</a:t>
            </a:r>
            <a:r>
              <a:rPr lang="en-US" sz="2800" dirty="0"/>
              <a:t> </a:t>
            </a:r>
            <a:r>
              <a:rPr lang="en-US" sz="2800" dirty="0" err="1"/>
              <a:t>lập</a:t>
            </a:r>
            <a:r>
              <a:rPr lang="en-US" sz="2800" dirty="0"/>
              <a:t> DMS community 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0888" y="1729510"/>
            <a:ext cx="1128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r>
              <a:rPr lang="en-US" sz="1600" dirty="0"/>
              <a:t> </a:t>
            </a:r>
            <a:r>
              <a:rPr lang="en-US" sz="1600" dirty="0" err="1"/>
              <a:t>duyệt</a:t>
            </a:r>
            <a:r>
              <a:rPr lang="en-US" sz="1600" dirty="0"/>
              <a:t> Web </a:t>
            </a:r>
            <a:r>
              <a:rPr lang="en-US" sz="1600" dirty="0" smtClean="0"/>
              <a:t>Browser,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địa</a:t>
            </a:r>
            <a:r>
              <a:rPr lang="en-US" sz="1600" dirty="0"/>
              <a:t> </a:t>
            </a:r>
            <a:r>
              <a:rPr lang="en-US" sz="1600" dirty="0" err="1"/>
              <a:t>chỉ</a:t>
            </a:r>
            <a:r>
              <a:rPr lang="en-US" sz="1600" dirty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ô address </a:t>
            </a:r>
            <a:r>
              <a:rPr lang="en-US" sz="1600" dirty="0">
                <a:solidFill>
                  <a:srgbClr val="FF0000"/>
                </a:solidFill>
              </a:rPr>
              <a:t>http://disupply.dicentral.com.vn:8080/DiSupply/account/login</a:t>
            </a:r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47195" y="2191175"/>
            <a:ext cx="6415243" cy="4221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Line Callout 2 12"/>
          <p:cNvSpPr/>
          <p:nvPr/>
        </p:nvSpPr>
        <p:spPr>
          <a:xfrm>
            <a:off x="403861" y="3203419"/>
            <a:ext cx="1695426" cy="526094"/>
          </a:xfrm>
          <a:prstGeom prst="borderCallout2">
            <a:avLst>
              <a:gd name="adj1" fmla="val 31958"/>
              <a:gd name="adj2" fmla="val 101101"/>
              <a:gd name="adj3" fmla="val 32452"/>
              <a:gd name="adj4" fmla="val 125374"/>
              <a:gd name="adj5" fmla="val 121216"/>
              <a:gd name="adj6" fmla="val 2943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Đăng</a:t>
            </a:r>
            <a:r>
              <a:rPr lang="en-US" sz="1200" dirty="0" smtClean="0"/>
              <a:t> </a:t>
            </a:r>
            <a:r>
              <a:rPr lang="en-US" sz="1200" dirty="0" err="1" smtClean="0"/>
              <a:t>nhập</a:t>
            </a:r>
            <a:r>
              <a:rPr lang="en-US" sz="1200" dirty="0" smtClean="0"/>
              <a:t> </a:t>
            </a:r>
            <a:r>
              <a:rPr lang="en-US" sz="1200" dirty="0" err="1" smtClean="0"/>
              <a:t>với</a:t>
            </a:r>
            <a:r>
              <a:rPr lang="en-US" sz="1200" dirty="0" smtClean="0"/>
              <a:t> </a:t>
            </a:r>
            <a:r>
              <a:rPr lang="en-US" sz="1200" dirty="0" err="1" smtClean="0"/>
              <a:t>tài</a:t>
            </a:r>
            <a:r>
              <a:rPr lang="en-US" sz="1200" dirty="0" smtClean="0"/>
              <a:t> </a:t>
            </a:r>
            <a:r>
              <a:rPr lang="en-US" sz="1200" dirty="0" err="1" smtClean="0"/>
              <a:t>khoản</a:t>
            </a:r>
            <a:r>
              <a:rPr lang="en-US" sz="1200" dirty="0" smtClean="0"/>
              <a:t>  </a:t>
            </a:r>
            <a:r>
              <a:rPr lang="en-US" sz="1200" dirty="0" err="1" smtClean="0"/>
              <a:t>thuộc</a:t>
            </a:r>
            <a:r>
              <a:rPr lang="en-US" sz="1200" dirty="0" smtClean="0"/>
              <a:t> NCC </a:t>
            </a:r>
            <a:r>
              <a:rPr lang="en-US" sz="1200" dirty="0" err="1" smtClean="0"/>
              <a:t>đã</a:t>
            </a:r>
            <a:r>
              <a:rPr lang="en-US" sz="1200" dirty="0" smtClean="0"/>
              <a:t> </a:t>
            </a:r>
            <a:r>
              <a:rPr lang="en-US" sz="1200" dirty="0" err="1" smtClean="0"/>
              <a:t>đăng</a:t>
            </a:r>
            <a:r>
              <a:rPr lang="en-US" sz="1200" dirty="0" smtClean="0"/>
              <a:t> </a:t>
            </a:r>
            <a:r>
              <a:rPr lang="en-US" sz="1200" dirty="0" err="1" smtClean="0"/>
              <a:t>ký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14" name="Line Callout 2 13"/>
          <p:cNvSpPr/>
          <p:nvPr/>
        </p:nvSpPr>
        <p:spPr>
          <a:xfrm>
            <a:off x="9473998" y="2752483"/>
            <a:ext cx="2126599" cy="977030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24214"/>
              <a:gd name="adj5" fmla="val 175320"/>
              <a:gd name="adj6" fmla="val -90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“Register” </a:t>
            </a:r>
            <a:r>
              <a:rPr lang="en-US" sz="1200" dirty="0" err="1" smtClean="0"/>
              <a:t>để</a:t>
            </a:r>
            <a:r>
              <a:rPr lang="en-US" sz="1200" dirty="0" smtClean="0"/>
              <a:t> </a:t>
            </a:r>
            <a:r>
              <a:rPr lang="en-US" sz="1200" dirty="0" err="1" smtClean="0"/>
              <a:t>đăng</a:t>
            </a:r>
            <a:r>
              <a:rPr lang="en-US" sz="1200" dirty="0" smtClean="0"/>
              <a:t> </a:t>
            </a:r>
            <a:r>
              <a:rPr lang="en-US" sz="1200" dirty="0" err="1" smtClean="0"/>
              <a:t>ký</a:t>
            </a:r>
            <a:r>
              <a:rPr lang="en-US" sz="1200" dirty="0" smtClean="0"/>
              <a:t> </a:t>
            </a:r>
            <a:r>
              <a:rPr lang="en-US" sz="1200" dirty="0" err="1" smtClean="0"/>
              <a:t>nhà</a:t>
            </a:r>
            <a:r>
              <a:rPr lang="en-US" sz="1200" dirty="0" smtClean="0"/>
              <a:t> </a:t>
            </a:r>
            <a:r>
              <a:rPr lang="en-US" sz="1200" dirty="0" err="1" smtClean="0"/>
              <a:t>cung</a:t>
            </a:r>
            <a:r>
              <a:rPr lang="en-US" sz="1200" dirty="0" smtClean="0"/>
              <a:t> </a:t>
            </a:r>
            <a:r>
              <a:rPr lang="en-US" sz="1200" dirty="0" err="1" smtClean="0"/>
              <a:t>cấp</a:t>
            </a:r>
            <a:endParaRPr lang="en-US" sz="1200" dirty="0"/>
          </a:p>
        </p:txBody>
      </p:sp>
      <p:sp>
        <p:nvSpPr>
          <p:cNvPr id="15" name="Line Callout 2 14"/>
          <p:cNvSpPr/>
          <p:nvPr/>
        </p:nvSpPr>
        <p:spPr>
          <a:xfrm>
            <a:off x="9473998" y="4037648"/>
            <a:ext cx="2126599" cy="370580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24214"/>
              <a:gd name="adj5" fmla="val 190846"/>
              <a:gd name="adj6" fmla="val -588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Hỗ</a:t>
            </a:r>
            <a:r>
              <a:rPr lang="en-US" sz="1200" dirty="0" smtClean="0"/>
              <a:t> </a:t>
            </a:r>
            <a:r>
              <a:rPr lang="en-US" sz="1200" dirty="0" err="1" smtClean="0"/>
              <a:t>trợ</a:t>
            </a:r>
            <a:r>
              <a:rPr lang="en-US" sz="1200" dirty="0" smtClean="0"/>
              <a:t> reset password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17785259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403861" y="1780795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2787118" y="766365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</a:t>
            </a:r>
            <a:r>
              <a:rPr lang="en-US" sz="2800" dirty="0" smtClean="0"/>
              <a:t>. </a:t>
            </a:r>
            <a:r>
              <a:rPr lang="en-US" sz="2800" dirty="0" err="1"/>
              <a:t>Thiết</a:t>
            </a:r>
            <a:r>
              <a:rPr lang="en-US" sz="2800" dirty="0"/>
              <a:t> </a:t>
            </a:r>
            <a:r>
              <a:rPr lang="en-US" sz="2800" dirty="0" err="1"/>
              <a:t>lập</a:t>
            </a:r>
            <a:r>
              <a:rPr lang="en-US" sz="2800" dirty="0"/>
              <a:t> DMS </a:t>
            </a:r>
            <a:r>
              <a:rPr lang="en-US" sz="2800" dirty="0" smtClean="0"/>
              <a:t>community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1531" y="1874945"/>
            <a:ext cx="7302656" cy="4534169"/>
          </a:xfrm>
          <a:prstGeom prst="rect">
            <a:avLst/>
          </a:prstGeom>
          <a:ln>
            <a:solidFill>
              <a:srgbClr val="86C3EB"/>
            </a:solidFill>
          </a:ln>
        </p:spPr>
      </p:pic>
      <p:sp>
        <p:nvSpPr>
          <p:cNvPr id="15" name="Line Callout 2 14"/>
          <p:cNvSpPr/>
          <p:nvPr/>
        </p:nvSpPr>
        <p:spPr>
          <a:xfrm>
            <a:off x="310888" y="3162476"/>
            <a:ext cx="1695426" cy="526094"/>
          </a:xfrm>
          <a:prstGeom prst="borderCallout2">
            <a:avLst>
              <a:gd name="adj1" fmla="val 31958"/>
              <a:gd name="adj2" fmla="val 101101"/>
              <a:gd name="adj3" fmla="val 32452"/>
              <a:gd name="adj4" fmla="val 114104"/>
              <a:gd name="adj5" fmla="val 79709"/>
              <a:gd name="adj6" fmla="val 1566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2. </a:t>
            </a:r>
            <a:r>
              <a:rPr lang="en-US" sz="1200" dirty="0" err="1" smtClean="0"/>
              <a:t>Nhập</a:t>
            </a:r>
            <a:r>
              <a:rPr lang="en-US" sz="1200" dirty="0" smtClean="0"/>
              <a:t> </a:t>
            </a:r>
            <a:r>
              <a:rPr lang="en-US" sz="1200" dirty="0" err="1" smtClean="0"/>
              <a:t>thông</a:t>
            </a:r>
            <a:r>
              <a:rPr lang="en-US" sz="1200" dirty="0" smtClean="0"/>
              <a:t> tin </a:t>
            </a:r>
            <a:r>
              <a:rPr lang="en-US" sz="1200" dirty="0" err="1" smtClean="0"/>
              <a:t>cần</a:t>
            </a:r>
            <a:r>
              <a:rPr lang="en-US" sz="1200" dirty="0" smtClean="0"/>
              <a:t> </a:t>
            </a:r>
            <a:r>
              <a:rPr lang="en-US" sz="1200" dirty="0" err="1" smtClean="0"/>
              <a:t>thiết</a:t>
            </a:r>
            <a:r>
              <a:rPr lang="en-US" sz="1200" dirty="0" smtClean="0"/>
              <a:t> </a:t>
            </a:r>
            <a:r>
              <a:rPr lang="en-US" sz="1200" dirty="0" err="1" smtClean="0"/>
              <a:t>để</a:t>
            </a:r>
            <a:r>
              <a:rPr lang="en-US" sz="1200" dirty="0" smtClean="0"/>
              <a:t> </a:t>
            </a:r>
            <a:r>
              <a:rPr lang="en-US" sz="1200" dirty="0" err="1" smtClean="0"/>
              <a:t>tạo</a:t>
            </a:r>
            <a:r>
              <a:rPr lang="en-US" sz="1200" dirty="0" smtClean="0"/>
              <a:t> </a:t>
            </a:r>
            <a:r>
              <a:rPr lang="en-US" sz="1200" dirty="0" err="1" smtClean="0"/>
              <a:t>Nhà</a:t>
            </a:r>
            <a:r>
              <a:rPr lang="en-US" sz="1200" dirty="0" smtClean="0"/>
              <a:t> </a:t>
            </a:r>
            <a:r>
              <a:rPr lang="en-US" sz="1200" dirty="0" err="1" smtClean="0"/>
              <a:t>cung</a:t>
            </a:r>
            <a:r>
              <a:rPr lang="en-US" sz="1200" dirty="0" smtClean="0"/>
              <a:t> </a:t>
            </a:r>
            <a:r>
              <a:rPr lang="en-US" sz="1200" dirty="0" err="1" smtClean="0"/>
              <a:t>cấp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16" name="Line Callout 2 15"/>
          <p:cNvSpPr/>
          <p:nvPr/>
        </p:nvSpPr>
        <p:spPr>
          <a:xfrm>
            <a:off x="10010811" y="4626590"/>
            <a:ext cx="1221298" cy="406563"/>
          </a:xfrm>
          <a:prstGeom prst="borderCallout2">
            <a:avLst>
              <a:gd name="adj1" fmla="val 40200"/>
              <a:gd name="adj2" fmla="val 512"/>
              <a:gd name="adj3" fmla="val 36238"/>
              <a:gd name="adj4" fmla="val -36506"/>
              <a:gd name="adj5" fmla="val 261633"/>
              <a:gd name="adj6" fmla="val -1178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“Save”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40998539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403861" y="1780795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2787118" y="766365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</a:t>
            </a:r>
            <a:r>
              <a:rPr lang="en-US" sz="2800" dirty="0" smtClean="0"/>
              <a:t>. </a:t>
            </a:r>
            <a:r>
              <a:rPr lang="en-US" sz="2800" dirty="0" err="1"/>
              <a:t>Thiết</a:t>
            </a:r>
            <a:r>
              <a:rPr lang="en-US" sz="2800" dirty="0"/>
              <a:t> </a:t>
            </a:r>
            <a:r>
              <a:rPr lang="en-US" sz="2800" dirty="0" err="1"/>
              <a:t>lập</a:t>
            </a:r>
            <a:r>
              <a:rPr lang="en-US" sz="2800" dirty="0"/>
              <a:t> DMS </a:t>
            </a:r>
            <a:r>
              <a:rPr lang="en-US" sz="2800" dirty="0" smtClean="0"/>
              <a:t>community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66334" y="1838546"/>
            <a:ext cx="6859331" cy="445384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6" name="Line Callout 2 15"/>
          <p:cNvSpPr/>
          <p:nvPr/>
        </p:nvSpPr>
        <p:spPr>
          <a:xfrm>
            <a:off x="403861" y="3012350"/>
            <a:ext cx="1695426" cy="526094"/>
          </a:xfrm>
          <a:prstGeom prst="borderCallout2">
            <a:avLst>
              <a:gd name="adj1" fmla="val 31958"/>
              <a:gd name="adj2" fmla="val 101101"/>
              <a:gd name="adj3" fmla="val 29858"/>
              <a:gd name="adj4" fmla="val 133424"/>
              <a:gd name="adj5" fmla="val 110839"/>
              <a:gd name="adj6" fmla="val 3047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4. </a:t>
            </a:r>
            <a:r>
              <a:rPr lang="en-US" sz="1200" dirty="0" err="1" smtClean="0"/>
              <a:t>Đăng</a:t>
            </a:r>
            <a:r>
              <a:rPr lang="en-US" sz="1200" dirty="0" smtClean="0"/>
              <a:t> </a:t>
            </a:r>
            <a:r>
              <a:rPr lang="en-US" sz="1200" dirty="0" err="1" smtClean="0"/>
              <a:t>nhập</a:t>
            </a:r>
            <a:r>
              <a:rPr lang="en-US" sz="1200" dirty="0" smtClean="0"/>
              <a:t> </a:t>
            </a:r>
            <a:r>
              <a:rPr lang="en-US" sz="1200" dirty="0" err="1" smtClean="0"/>
              <a:t>với</a:t>
            </a:r>
            <a:r>
              <a:rPr lang="en-US" sz="1200" dirty="0" smtClean="0"/>
              <a:t> </a:t>
            </a:r>
            <a:r>
              <a:rPr lang="en-US" sz="1200" dirty="0" err="1" smtClean="0"/>
              <a:t>tài</a:t>
            </a:r>
            <a:r>
              <a:rPr lang="en-US" sz="1200" dirty="0" smtClean="0"/>
              <a:t> </a:t>
            </a:r>
            <a:r>
              <a:rPr lang="en-US" sz="1200" dirty="0" err="1" smtClean="0"/>
              <a:t>khoản</a:t>
            </a:r>
            <a:r>
              <a:rPr lang="en-US" sz="1200" dirty="0" smtClean="0"/>
              <a:t> Vendor admin </a:t>
            </a:r>
            <a:r>
              <a:rPr lang="en-US" sz="1200" dirty="0" err="1" smtClean="0"/>
              <a:t>đã</a:t>
            </a:r>
            <a:r>
              <a:rPr lang="en-US" sz="1200" dirty="0" smtClean="0"/>
              <a:t> </a:t>
            </a:r>
            <a:r>
              <a:rPr lang="en-US" sz="1200" dirty="0" err="1" smtClean="0"/>
              <a:t>đăng</a:t>
            </a:r>
            <a:r>
              <a:rPr lang="en-US" sz="1200" dirty="0" smtClean="0"/>
              <a:t> </a:t>
            </a:r>
            <a:r>
              <a:rPr lang="en-US" sz="1200" dirty="0" err="1" smtClean="0"/>
              <a:t>ký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17" name="Line Callout 2 16"/>
          <p:cNvSpPr/>
          <p:nvPr/>
        </p:nvSpPr>
        <p:spPr>
          <a:xfrm>
            <a:off x="9832349" y="3353154"/>
            <a:ext cx="2126599" cy="370580"/>
          </a:xfrm>
          <a:prstGeom prst="borderCallout2">
            <a:avLst>
              <a:gd name="adj1" fmla="val 40200"/>
              <a:gd name="adj2" fmla="val 512"/>
              <a:gd name="adj3" fmla="val 39595"/>
              <a:gd name="adj4" fmla="val -13946"/>
              <a:gd name="adj5" fmla="val 179798"/>
              <a:gd name="adj6" fmla="val -524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5.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“Sign-in”</a:t>
            </a:r>
            <a:endParaRPr lang="en-US" sz="1200" dirty="0"/>
          </a:p>
        </p:txBody>
      </p:sp>
      <p:sp>
        <p:nvSpPr>
          <p:cNvPr id="4" name="Left Brace 3"/>
          <p:cNvSpPr/>
          <p:nvPr/>
        </p:nvSpPr>
        <p:spPr>
          <a:xfrm>
            <a:off x="5554639" y="3353154"/>
            <a:ext cx="177421" cy="6183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63739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10888" y="1809750"/>
            <a:ext cx="423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: </a:t>
            </a:r>
            <a:r>
              <a:rPr lang="en-US" b="1" dirty="0" smtClean="0"/>
              <a:t>~| </a:t>
            </a:r>
            <a:r>
              <a:rPr lang="en-US" b="1" dirty="0" err="1" smtClean="0"/>
              <a:t>Profile|User</a:t>
            </a:r>
            <a:r>
              <a:rPr lang="en-US" b="1" dirty="0" smtClean="0"/>
              <a:t> </a:t>
            </a:r>
            <a:r>
              <a:rPr lang="en-US" b="1" dirty="0" err="1" smtClean="0"/>
              <a:t>Permision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47195" y="2254955"/>
            <a:ext cx="6852729" cy="409519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Line Callout 2 13"/>
          <p:cNvSpPr/>
          <p:nvPr/>
        </p:nvSpPr>
        <p:spPr>
          <a:xfrm>
            <a:off x="310888" y="2744853"/>
            <a:ext cx="1695426" cy="526094"/>
          </a:xfrm>
          <a:prstGeom prst="borderCallout2">
            <a:avLst>
              <a:gd name="adj1" fmla="val 31958"/>
              <a:gd name="adj2" fmla="val 99491"/>
              <a:gd name="adj3" fmla="val 29858"/>
              <a:gd name="adj4" fmla="val 155963"/>
              <a:gd name="adj5" fmla="val 33014"/>
              <a:gd name="adj6" fmla="val 1550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Trang</a:t>
            </a:r>
            <a:r>
              <a:rPr lang="en-US" sz="1200" dirty="0" smtClean="0"/>
              <a:t> </a:t>
            </a:r>
            <a:r>
              <a:rPr lang="en-US" sz="1200" dirty="0" err="1" smtClean="0"/>
              <a:t>chính</a:t>
            </a:r>
            <a:r>
              <a:rPr lang="en-US" sz="1200" dirty="0" smtClean="0"/>
              <a:t> (Vendor)</a:t>
            </a:r>
            <a:endParaRPr lang="en-US" sz="1200" dirty="0"/>
          </a:p>
        </p:txBody>
      </p:sp>
      <p:sp>
        <p:nvSpPr>
          <p:cNvPr id="15" name="Line Callout 2 14"/>
          <p:cNvSpPr/>
          <p:nvPr/>
        </p:nvSpPr>
        <p:spPr>
          <a:xfrm>
            <a:off x="310888" y="3617345"/>
            <a:ext cx="1695426" cy="526094"/>
          </a:xfrm>
          <a:prstGeom prst="borderCallout2">
            <a:avLst>
              <a:gd name="adj1" fmla="val 31958"/>
              <a:gd name="adj2" fmla="val 99491"/>
              <a:gd name="adj3" fmla="val 32452"/>
              <a:gd name="adj4" fmla="val 131009"/>
              <a:gd name="adj5" fmla="val -11086"/>
              <a:gd name="adj6" fmla="val 211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6.Chon Profile</a:t>
            </a:r>
            <a:endParaRPr lang="en-US" sz="1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87118" y="766365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</a:t>
            </a:r>
            <a:r>
              <a:rPr lang="en-US" sz="2800" dirty="0" smtClean="0"/>
              <a:t>. </a:t>
            </a:r>
            <a:r>
              <a:rPr lang="en-US" sz="2800" dirty="0" err="1"/>
              <a:t>Thiết</a:t>
            </a:r>
            <a:r>
              <a:rPr lang="en-US" sz="2800" dirty="0"/>
              <a:t> </a:t>
            </a:r>
            <a:r>
              <a:rPr lang="en-US" sz="2800" dirty="0" err="1"/>
              <a:t>lập</a:t>
            </a:r>
            <a:r>
              <a:rPr lang="en-US" sz="2800" dirty="0"/>
              <a:t> DMS </a:t>
            </a:r>
            <a:r>
              <a:rPr lang="en-US" sz="2800" dirty="0" smtClean="0"/>
              <a:t>community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25017335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08685" y="2175077"/>
            <a:ext cx="7188348" cy="4099195"/>
          </a:xfrm>
          <a:prstGeom prst="rect">
            <a:avLst/>
          </a:prstGeom>
        </p:spPr>
      </p:pic>
      <p:sp>
        <p:nvSpPr>
          <p:cNvPr id="16" name="Line Callout 2 15"/>
          <p:cNvSpPr/>
          <p:nvPr/>
        </p:nvSpPr>
        <p:spPr>
          <a:xfrm>
            <a:off x="310888" y="2766690"/>
            <a:ext cx="1695426" cy="526094"/>
          </a:xfrm>
          <a:prstGeom prst="borderCallout2">
            <a:avLst>
              <a:gd name="adj1" fmla="val 31958"/>
              <a:gd name="adj2" fmla="val 99491"/>
              <a:gd name="adj3" fmla="val 29858"/>
              <a:gd name="adj4" fmla="val 155963"/>
              <a:gd name="adj5" fmla="val 25232"/>
              <a:gd name="adj6" fmla="val 2774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Cập</a:t>
            </a:r>
            <a:r>
              <a:rPr lang="en-US" sz="1200" dirty="0" smtClean="0"/>
              <a:t> </a:t>
            </a:r>
            <a:r>
              <a:rPr lang="en-US" sz="1200" dirty="0" err="1" smtClean="0"/>
              <a:t>nhật</a:t>
            </a:r>
            <a:r>
              <a:rPr lang="en-US" sz="1200" dirty="0" smtClean="0"/>
              <a:t> </a:t>
            </a:r>
            <a:r>
              <a:rPr lang="en-US" sz="1200" dirty="0" err="1" smtClean="0"/>
              <a:t>thông</a:t>
            </a:r>
            <a:r>
              <a:rPr lang="en-US" sz="1200" dirty="0" smtClean="0"/>
              <a:t> tin vendor (</a:t>
            </a:r>
            <a:r>
              <a:rPr lang="en-US" sz="1200" dirty="0" err="1" smtClean="0"/>
              <a:t>nếu</a:t>
            </a:r>
            <a:r>
              <a:rPr lang="en-US" sz="1200" dirty="0" smtClean="0"/>
              <a:t> </a:t>
            </a:r>
            <a:r>
              <a:rPr lang="en-US" sz="1200" dirty="0" err="1" smtClean="0"/>
              <a:t>cần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17" name="Line Callout 2 16"/>
          <p:cNvSpPr/>
          <p:nvPr/>
        </p:nvSpPr>
        <p:spPr>
          <a:xfrm>
            <a:off x="9888617" y="2581400"/>
            <a:ext cx="2126599" cy="370580"/>
          </a:xfrm>
          <a:prstGeom prst="borderCallout2">
            <a:avLst>
              <a:gd name="adj1" fmla="val 40200"/>
              <a:gd name="adj2" fmla="val 512"/>
              <a:gd name="adj3" fmla="val 43278"/>
              <a:gd name="adj4" fmla="val -18438"/>
              <a:gd name="adj5" fmla="val 411815"/>
              <a:gd name="adj6" fmla="val -1506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7.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“Cancel”</a:t>
            </a:r>
            <a:endParaRPr lang="en-US" sz="1200" dirty="0"/>
          </a:p>
        </p:txBody>
      </p:sp>
      <p:sp>
        <p:nvSpPr>
          <p:cNvPr id="18" name="Line Callout 2 17"/>
          <p:cNvSpPr/>
          <p:nvPr/>
        </p:nvSpPr>
        <p:spPr>
          <a:xfrm>
            <a:off x="9888617" y="3292784"/>
            <a:ext cx="2126599" cy="370580"/>
          </a:xfrm>
          <a:prstGeom prst="borderCallout2">
            <a:avLst>
              <a:gd name="adj1" fmla="val 40200"/>
              <a:gd name="adj2" fmla="val 512"/>
              <a:gd name="adj3" fmla="val 43278"/>
              <a:gd name="adj4" fmla="val -19080"/>
              <a:gd name="adj5" fmla="val 157701"/>
              <a:gd name="adj6" fmla="val -730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8</a:t>
            </a:r>
            <a:r>
              <a:rPr lang="en-US" sz="1200" dirty="0" smtClean="0"/>
              <a:t>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“Partnership”</a:t>
            </a:r>
            <a:endParaRPr lang="en-US" sz="120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787118" y="766365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</a:t>
            </a:r>
            <a:r>
              <a:rPr lang="en-US" sz="2800" dirty="0" smtClean="0"/>
              <a:t>. </a:t>
            </a:r>
            <a:r>
              <a:rPr lang="en-US" sz="2800" dirty="0" err="1"/>
              <a:t>Thiết</a:t>
            </a:r>
            <a:r>
              <a:rPr lang="en-US" sz="2800" dirty="0"/>
              <a:t> </a:t>
            </a:r>
            <a:r>
              <a:rPr lang="en-US" sz="2800" dirty="0" err="1"/>
              <a:t>lập</a:t>
            </a:r>
            <a:r>
              <a:rPr lang="en-US" sz="2800" dirty="0"/>
              <a:t> DMS </a:t>
            </a:r>
            <a:r>
              <a:rPr lang="en-US" sz="2800" dirty="0" smtClean="0"/>
              <a:t>community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0795234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888" y="210022"/>
            <a:ext cx="2236307" cy="1359615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5351749" y="6350145"/>
            <a:ext cx="1488502" cy="457055"/>
            <a:chOff x="503656" y="4729308"/>
            <a:chExt cx="1628652" cy="48607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3656" y="4729308"/>
              <a:ext cx="1628652" cy="4053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321" t="61248" r="25274" b="9673"/>
            <a:stretch/>
          </p:blipFill>
          <p:spPr>
            <a:xfrm>
              <a:off x="527471" y="5054002"/>
              <a:ext cx="1158370" cy="161382"/>
            </a:xfrm>
            <a:prstGeom prst="rect">
              <a:avLst/>
            </a:prstGeom>
          </p:spPr>
        </p:pic>
      </p:grpSp>
      <p:cxnSp>
        <p:nvCxnSpPr>
          <p:cNvPr id="29" name="Straight Connector 28"/>
          <p:cNvCxnSpPr/>
          <p:nvPr/>
        </p:nvCxnSpPr>
        <p:spPr>
          <a:xfrm>
            <a:off x="403861" y="1690688"/>
            <a:ext cx="10491788" cy="0"/>
          </a:xfrm>
          <a:prstGeom prst="line">
            <a:avLst/>
          </a:prstGeom>
          <a:ln>
            <a:solidFill>
              <a:srgbClr val="86C3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10888" y="1809750"/>
            <a:ext cx="4238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: </a:t>
            </a:r>
            <a:r>
              <a:rPr lang="en-US" b="1" dirty="0" smtClean="0"/>
              <a:t>~| </a:t>
            </a:r>
            <a:r>
              <a:rPr lang="en-US" b="1" dirty="0" err="1" smtClean="0"/>
              <a:t>Profile|User</a:t>
            </a:r>
            <a:r>
              <a:rPr lang="en-US" b="1" dirty="0" smtClean="0"/>
              <a:t> </a:t>
            </a:r>
            <a:r>
              <a:rPr lang="en-US" b="1" dirty="0" err="1" smtClean="0"/>
              <a:t>Permision</a:t>
            </a:r>
            <a:endParaRPr lang="en-US" b="1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787118" y="766365"/>
            <a:ext cx="9090311" cy="418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</a:t>
            </a:r>
            <a:r>
              <a:rPr lang="en-US" sz="2800" dirty="0" smtClean="0"/>
              <a:t>. </a:t>
            </a:r>
            <a:r>
              <a:rPr lang="en-US" sz="2800" dirty="0" err="1"/>
              <a:t>Thiết</a:t>
            </a:r>
            <a:r>
              <a:rPr lang="en-US" sz="2800" dirty="0"/>
              <a:t> </a:t>
            </a:r>
            <a:r>
              <a:rPr lang="en-US" sz="2800" dirty="0" err="1"/>
              <a:t>lập</a:t>
            </a:r>
            <a:r>
              <a:rPr lang="en-US" sz="2800" dirty="0"/>
              <a:t> DMS </a:t>
            </a:r>
            <a:r>
              <a:rPr lang="en-US" sz="2800" dirty="0" smtClean="0"/>
              <a:t>community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19762" y="2179083"/>
            <a:ext cx="7284682" cy="411857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4" name="Line Callout 2 13"/>
          <p:cNvSpPr/>
          <p:nvPr/>
        </p:nvSpPr>
        <p:spPr>
          <a:xfrm>
            <a:off x="9888617" y="2581399"/>
            <a:ext cx="2126599" cy="694063"/>
          </a:xfrm>
          <a:prstGeom prst="borderCallout2">
            <a:avLst>
              <a:gd name="adj1" fmla="val 40200"/>
              <a:gd name="adj2" fmla="val 512"/>
              <a:gd name="adj3" fmla="val 39345"/>
              <a:gd name="adj4" fmla="val -17796"/>
              <a:gd name="adj5" fmla="val 143588"/>
              <a:gd name="adj6" fmla="val -132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9. </a:t>
            </a:r>
            <a:r>
              <a:rPr lang="en-US" sz="1200" dirty="0" err="1" smtClean="0"/>
              <a:t>Chọn</a:t>
            </a:r>
            <a:r>
              <a:rPr lang="en-US" sz="1200" dirty="0" smtClean="0"/>
              <a:t> “Buyer Classification” </a:t>
            </a:r>
            <a:r>
              <a:rPr lang="en-US" sz="1200" dirty="0" err="1" smtClean="0"/>
              <a:t>để</a:t>
            </a:r>
            <a:r>
              <a:rPr lang="en-US" sz="1200" dirty="0" smtClean="0"/>
              <a:t> </a:t>
            </a:r>
            <a:r>
              <a:rPr lang="en-US" sz="1200" dirty="0" err="1" smtClean="0"/>
              <a:t>thiết</a:t>
            </a:r>
            <a:r>
              <a:rPr lang="en-US" sz="1200" dirty="0" smtClean="0"/>
              <a:t> </a:t>
            </a:r>
            <a:r>
              <a:rPr lang="en-US" sz="1200" dirty="0" err="1" smtClean="0"/>
              <a:t>lập</a:t>
            </a:r>
            <a:r>
              <a:rPr lang="en-US" sz="1200" dirty="0" smtClean="0"/>
              <a:t> </a:t>
            </a:r>
            <a:r>
              <a:rPr lang="en-US" sz="1200" dirty="0" err="1" smtClean="0"/>
              <a:t>vùng</a:t>
            </a:r>
            <a:r>
              <a:rPr lang="en-US" sz="1200" dirty="0" smtClean="0"/>
              <a:t> </a:t>
            </a:r>
            <a:r>
              <a:rPr lang="en-US" sz="1200" dirty="0" err="1" smtClean="0"/>
              <a:t>miền</a:t>
            </a:r>
            <a:r>
              <a:rPr lang="en-US" sz="1200" dirty="0" smtClean="0"/>
              <a:t> </a:t>
            </a:r>
            <a:r>
              <a:rPr lang="en-US" sz="1200" dirty="0" err="1" smtClean="0"/>
              <a:t>phân</a:t>
            </a:r>
            <a:r>
              <a:rPr lang="en-US" sz="1200" dirty="0" smtClean="0"/>
              <a:t> </a:t>
            </a:r>
            <a:r>
              <a:rPr lang="en-US" sz="1200" dirty="0" err="1" smtClean="0"/>
              <a:t>phối</a:t>
            </a:r>
            <a:r>
              <a:rPr lang="en-US" sz="1200" dirty="0" smtClean="0"/>
              <a:t> </a:t>
            </a:r>
            <a:r>
              <a:rPr lang="en-US" sz="1200" dirty="0" err="1" smtClean="0"/>
              <a:t>và</a:t>
            </a:r>
            <a:r>
              <a:rPr lang="en-US" sz="1200" dirty="0" smtClean="0"/>
              <a:t> </a:t>
            </a:r>
            <a:r>
              <a:rPr lang="en-US" sz="1200" dirty="0" err="1" smtClean="0"/>
              <a:t>các</a:t>
            </a:r>
            <a:r>
              <a:rPr lang="en-US" sz="1200" dirty="0" smtClean="0"/>
              <a:t> </a:t>
            </a:r>
            <a:r>
              <a:rPr lang="en-US" sz="1200" dirty="0" err="1" smtClean="0"/>
              <a:t>thông</a:t>
            </a:r>
            <a:r>
              <a:rPr lang="en-US" sz="1200" dirty="0" smtClean="0"/>
              <a:t> tin </a:t>
            </a:r>
            <a:r>
              <a:rPr lang="en-US" sz="1200" dirty="0" err="1" smtClean="0"/>
              <a:t>khác</a:t>
            </a:r>
            <a:r>
              <a:rPr lang="en-US" sz="1200" dirty="0" smtClean="0"/>
              <a:t> (group, reason,..)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4912493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9170</TotalTime>
  <Words>648</Words>
  <Application>Microsoft Office PowerPoint</Application>
  <PresentationFormat>Custom</PresentationFormat>
  <Paragraphs>95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Jacques Dulac</dc:creator>
  <cp:lastModifiedBy>minhvd</cp:lastModifiedBy>
  <cp:revision>341</cp:revision>
  <dcterms:created xsi:type="dcterms:W3CDTF">2014-05-12T16:37:58Z</dcterms:created>
  <dcterms:modified xsi:type="dcterms:W3CDTF">2015-07-16T08:07:58Z</dcterms:modified>
</cp:coreProperties>
</file>